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080" r:id="rId3"/>
    <p:sldId id="2202" r:id="rId4"/>
    <p:sldId id="2198" r:id="rId5"/>
    <p:sldId id="2082" r:id="rId6"/>
    <p:sldId id="2203" r:id="rId7"/>
    <p:sldId id="2086" r:id="rId8"/>
    <p:sldId id="2083" r:id="rId9"/>
    <p:sldId id="2195" r:id="rId10"/>
    <p:sldId id="2200" r:id="rId11"/>
    <p:sldId id="2084" r:id="rId12"/>
    <p:sldId id="2085" r:id="rId13"/>
    <p:sldId id="2087" r:id="rId14"/>
    <p:sldId id="2089" r:id="rId15"/>
    <p:sldId id="2088" r:id="rId16"/>
    <p:sldId id="2091" r:id="rId17"/>
    <p:sldId id="2092" r:id="rId18"/>
    <p:sldId id="2093" r:id="rId19"/>
    <p:sldId id="2097" r:id="rId20"/>
    <p:sldId id="2095" r:id="rId21"/>
    <p:sldId id="2098" r:id="rId22"/>
    <p:sldId id="2204" r:id="rId23"/>
    <p:sldId id="2189" r:id="rId2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A0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F2557-804A-449A-8130-C160A9170DB0}" v="622" dt="2025-04-23T08:13:12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47D3A-4DFC-488D-B185-F2F28EE1BF9A}" type="doc">
      <dgm:prSet loTypeId="urn:microsoft.com/office/officeart/2005/8/layout/pyramid1" loCatId="pyramid" qsTypeId="urn:microsoft.com/office/officeart/2005/8/quickstyle/simple1" qsCatId="simple" csTypeId="urn:microsoft.com/office/officeart/2005/8/colors/accent5_4" csCatId="accent5" phldr="1"/>
      <dgm:spPr/>
    </dgm:pt>
    <dgm:pt modelId="{50588E0B-D0CB-4787-9616-BD2BA701FE53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sv-SE" sz="1400" b="1" dirty="0">
              <a:solidFill>
                <a:schemeClr val="tx1"/>
              </a:solidFill>
            </a:rPr>
            <a:t>University </a:t>
          </a:r>
        </a:p>
        <a:p>
          <a:r>
            <a:rPr lang="sv-SE" sz="1400" b="1" dirty="0">
              <a:solidFill>
                <a:schemeClr val="tx1"/>
              </a:solidFill>
            </a:rPr>
            <a:t>Hospitals</a:t>
          </a:r>
        </a:p>
      </dgm:t>
    </dgm:pt>
    <dgm:pt modelId="{3E7BD4C0-1956-4FB7-B780-146378E8A320}" type="parTrans" cxnId="{7AECC3CE-360B-4C4B-A121-073E8AC22263}">
      <dgm:prSet/>
      <dgm:spPr/>
      <dgm:t>
        <a:bodyPr/>
        <a:lstStyle/>
        <a:p>
          <a:endParaRPr lang="en-GB" sz="1200"/>
        </a:p>
      </dgm:t>
    </dgm:pt>
    <dgm:pt modelId="{2B256D8B-62AB-4FB1-801E-91D9C3968682}" type="sibTrans" cxnId="{7AECC3CE-360B-4C4B-A121-073E8AC22263}">
      <dgm:prSet/>
      <dgm:spPr/>
      <dgm:t>
        <a:bodyPr/>
        <a:lstStyle/>
        <a:p>
          <a:endParaRPr lang="en-GB" sz="1200"/>
        </a:p>
      </dgm:t>
    </dgm:pt>
    <dgm:pt modelId="{127521CA-5E73-467A-B1CE-7D31BA1CE5CF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sv-SE" sz="1400" b="1" dirty="0"/>
            <a:t>Regional Hospitals</a:t>
          </a:r>
          <a:endParaRPr lang="en-GB" sz="1400" b="1" dirty="0"/>
        </a:p>
      </dgm:t>
    </dgm:pt>
    <dgm:pt modelId="{7DB6D552-7B78-4B09-862F-555818F141BD}" type="parTrans" cxnId="{86F12C3F-91AC-44BE-B4D8-24E4997EB2E1}">
      <dgm:prSet/>
      <dgm:spPr/>
      <dgm:t>
        <a:bodyPr/>
        <a:lstStyle/>
        <a:p>
          <a:endParaRPr lang="en-GB" sz="1200"/>
        </a:p>
      </dgm:t>
    </dgm:pt>
    <dgm:pt modelId="{D4959D97-2F7C-46AA-AC2A-1154205BBC66}" type="sibTrans" cxnId="{86F12C3F-91AC-44BE-B4D8-24E4997EB2E1}">
      <dgm:prSet/>
      <dgm:spPr/>
      <dgm:t>
        <a:bodyPr/>
        <a:lstStyle/>
        <a:p>
          <a:endParaRPr lang="en-GB" sz="1200"/>
        </a:p>
      </dgm:t>
    </dgm:pt>
    <dgm:pt modelId="{47741A99-F3BF-4EB9-9CA7-049BE1EE7981}">
      <dgm:prSet phldrT="[Text]" custT="1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en-GB" sz="1400" b="1" noProof="0" dirty="0"/>
            <a:t>District</a:t>
          </a:r>
          <a:r>
            <a:rPr lang="sv-SE" sz="1400" b="1" dirty="0"/>
            <a:t> Hospitals</a:t>
          </a:r>
          <a:endParaRPr lang="en-GB" sz="1400" b="1" dirty="0"/>
        </a:p>
      </dgm:t>
    </dgm:pt>
    <dgm:pt modelId="{F1F52AC6-80CD-43C9-B8AC-7A60D09ABF95}" type="parTrans" cxnId="{3112DA31-309F-4C80-BDD5-5E96F151A878}">
      <dgm:prSet/>
      <dgm:spPr/>
      <dgm:t>
        <a:bodyPr/>
        <a:lstStyle/>
        <a:p>
          <a:endParaRPr lang="en-GB" sz="1200"/>
        </a:p>
      </dgm:t>
    </dgm:pt>
    <dgm:pt modelId="{FC161837-139E-4B0C-A341-29F44AADC021}" type="sibTrans" cxnId="{3112DA31-309F-4C80-BDD5-5E96F151A878}">
      <dgm:prSet/>
      <dgm:spPr/>
      <dgm:t>
        <a:bodyPr/>
        <a:lstStyle/>
        <a:p>
          <a:endParaRPr lang="en-GB" sz="1200"/>
        </a:p>
      </dgm:t>
    </dgm:pt>
    <dgm:pt modelId="{2D9DDE74-6CFC-4E39-A17D-67D3F2B23A31}" type="pres">
      <dgm:prSet presAssocID="{2E647D3A-4DFC-488D-B185-F2F28EE1BF9A}" presName="Name0" presStyleCnt="0">
        <dgm:presLayoutVars>
          <dgm:dir/>
          <dgm:animLvl val="lvl"/>
          <dgm:resizeHandles val="exact"/>
        </dgm:presLayoutVars>
      </dgm:prSet>
      <dgm:spPr/>
    </dgm:pt>
    <dgm:pt modelId="{B556CD3D-9187-4CE6-A4BE-225DDA102B78}" type="pres">
      <dgm:prSet presAssocID="{50588E0B-D0CB-4787-9616-BD2BA701FE53}" presName="Name8" presStyleCnt="0"/>
      <dgm:spPr/>
    </dgm:pt>
    <dgm:pt modelId="{5F1D06A3-A594-4596-A959-C5FBE3CEF7E5}" type="pres">
      <dgm:prSet presAssocID="{50588E0B-D0CB-4787-9616-BD2BA701FE53}" presName="level" presStyleLbl="node1" presStyleIdx="0" presStyleCnt="3" custScaleX="103128" custScaleY="50548" custLinFactNeighborX="2079" custLinFactNeighborY="2245">
        <dgm:presLayoutVars>
          <dgm:chMax val="1"/>
          <dgm:bulletEnabled val="1"/>
        </dgm:presLayoutVars>
      </dgm:prSet>
      <dgm:spPr/>
    </dgm:pt>
    <dgm:pt modelId="{CEBD3AA0-F44A-46B8-804C-72E07BD31BF7}" type="pres">
      <dgm:prSet presAssocID="{50588E0B-D0CB-4787-9616-BD2BA701FE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B6D35A-A396-4460-8F88-8596BBC72085}" type="pres">
      <dgm:prSet presAssocID="{127521CA-5E73-467A-B1CE-7D31BA1CE5CF}" presName="Name8" presStyleCnt="0"/>
      <dgm:spPr/>
    </dgm:pt>
    <dgm:pt modelId="{C1505570-51EE-4EA7-95D9-AFA40E0DA15C}" type="pres">
      <dgm:prSet presAssocID="{127521CA-5E73-467A-B1CE-7D31BA1CE5CF}" presName="level" presStyleLbl="node1" presStyleIdx="1" presStyleCnt="3" custScaleY="47856" custLinFactNeighborX="950" custLinFactNeighborY="-559">
        <dgm:presLayoutVars>
          <dgm:chMax val="1"/>
          <dgm:bulletEnabled val="1"/>
        </dgm:presLayoutVars>
      </dgm:prSet>
      <dgm:spPr/>
    </dgm:pt>
    <dgm:pt modelId="{D29079A3-8F60-4334-93FF-3826AF324639}" type="pres">
      <dgm:prSet presAssocID="{127521CA-5E73-467A-B1CE-7D31BA1CE5C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A646A8-7CBF-4261-9048-347D11525EA0}" type="pres">
      <dgm:prSet presAssocID="{47741A99-F3BF-4EB9-9CA7-049BE1EE7981}" presName="Name8" presStyleCnt="0"/>
      <dgm:spPr/>
    </dgm:pt>
    <dgm:pt modelId="{EBABAE36-888B-468F-995C-E683E5A2962B}" type="pres">
      <dgm:prSet presAssocID="{47741A99-F3BF-4EB9-9CA7-049BE1EE7981}" presName="level" presStyleLbl="node1" presStyleIdx="2" presStyleCnt="3" custScaleY="47326" custLinFactX="-19303" custLinFactNeighborX="-100000" custLinFactNeighborY="24960">
        <dgm:presLayoutVars>
          <dgm:chMax val="1"/>
          <dgm:bulletEnabled val="1"/>
        </dgm:presLayoutVars>
      </dgm:prSet>
      <dgm:spPr/>
    </dgm:pt>
    <dgm:pt modelId="{0490C0F5-DF78-4198-99D8-FF3DFFA291A1}" type="pres">
      <dgm:prSet presAssocID="{47741A99-F3BF-4EB9-9CA7-049BE1EE798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8936707-10B3-4BAC-A4F2-965BD50C3F94}" type="presOf" srcId="{47741A99-F3BF-4EB9-9CA7-049BE1EE7981}" destId="{0490C0F5-DF78-4198-99D8-FF3DFFA291A1}" srcOrd="1" destOrd="0" presId="urn:microsoft.com/office/officeart/2005/8/layout/pyramid1"/>
    <dgm:cxn modelId="{3112DA31-309F-4C80-BDD5-5E96F151A878}" srcId="{2E647D3A-4DFC-488D-B185-F2F28EE1BF9A}" destId="{47741A99-F3BF-4EB9-9CA7-049BE1EE7981}" srcOrd="2" destOrd="0" parTransId="{F1F52AC6-80CD-43C9-B8AC-7A60D09ABF95}" sibTransId="{FC161837-139E-4B0C-A341-29F44AADC021}"/>
    <dgm:cxn modelId="{86F12C3F-91AC-44BE-B4D8-24E4997EB2E1}" srcId="{2E647D3A-4DFC-488D-B185-F2F28EE1BF9A}" destId="{127521CA-5E73-467A-B1CE-7D31BA1CE5CF}" srcOrd="1" destOrd="0" parTransId="{7DB6D552-7B78-4B09-862F-555818F141BD}" sibTransId="{D4959D97-2F7C-46AA-AC2A-1154205BBC66}"/>
    <dgm:cxn modelId="{79358A6C-9EF9-4DC6-8D54-82769CFED76C}" type="presOf" srcId="{127521CA-5E73-467A-B1CE-7D31BA1CE5CF}" destId="{D29079A3-8F60-4334-93FF-3826AF324639}" srcOrd="1" destOrd="0" presId="urn:microsoft.com/office/officeart/2005/8/layout/pyramid1"/>
    <dgm:cxn modelId="{8B2F0078-EFE0-42EC-8EAB-E752FB748B0D}" type="presOf" srcId="{127521CA-5E73-467A-B1CE-7D31BA1CE5CF}" destId="{C1505570-51EE-4EA7-95D9-AFA40E0DA15C}" srcOrd="0" destOrd="0" presId="urn:microsoft.com/office/officeart/2005/8/layout/pyramid1"/>
    <dgm:cxn modelId="{6C3A26B6-A565-4CB3-B985-B8E9D9798CCC}" type="presOf" srcId="{50588E0B-D0CB-4787-9616-BD2BA701FE53}" destId="{CEBD3AA0-F44A-46B8-804C-72E07BD31BF7}" srcOrd="1" destOrd="0" presId="urn:microsoft.com/office/officeart/2005/8/layout/pyramid1"/>
    <dgm:cxn modelId="{DD8EF7B9-6FCE-4F26-A0D1-FABD9A01CD35}" type="presOf" srcId="{2E647D3A-4DFC-488D-B185-F2F28EE1BF9A}" destId="{2D9DDE74-6CFC-4E39-A17D-67D3F2B23A31}" srcOrd="0" destOrd="0" presId="urn:microsoft.com/office/officeart/2005/8/layout/pyramid1"/>
    <dgm:cxn modelId="{45BE45C1-6FDA-40BA-AE62-4B74904ED82E}" type="presOf" srcId="{47741A99-F3BF-4EB9-9CA7-049BE1EE7981}" destId="{EBABAE36-888B-468F-995C-E683E5A2962B}" srcOrd="0" destOrd="0" presId="urn:microsoft.com/office/officeart/2005/8/layout/pyramid1"/>
    <dgm:cxn modelId="{6EBF61CE-3FFF-4F1B-886E-0437E493320E}" type="presOf" srcId="{50588E0B-D0CB-4787-9616-BD2BA701FE53}" destId="{5F1D06A3-A594-4596-A959-C5FBE3CEF7E5}" srcOrd="0" destOrd="0" presId="urn:microsoft.com/office/officeart/2005/8/layout/pyramid1"/>
    <dgm:cxn modelId="{7AECC3CE-360B-4C4B-A121-073E8AC22263}" srcId="{2E647D3A-4DFC-488D-B185-F2F28EE1BF9A}" destId="{50588E0B-D0CB-4787-9616-BD2BA701FE53}" srcOrd="0" destOrd="0" parTransId="{3E7BD4C0-1956-4FB7-B780-146378E8A320}" sibTransId="{2B256D8B-62AB-4FB1-801E-91D9C3968682}"/>
    <dgm:cxn modelId="{1B5D6324-0171-4009-9012-1A662EF55708}" type="presParOf" srcId="{2D9DDE74-6CFC-4E39-A17D-67D3F2B23A31}" destId="{B556CD3D-9187-4CE6-A4BE-225DDA102B78}" srcOrd="0" destOrd="0" presId="urn:microsoft.com/office/officeart/2005/8/layout/pyramid1"/>
    <dgm:cxn modelId="{A9345BDE-57BF-45D7-B59C-93063D9C048B}" type="presParOf" srcId="{B556CD3D-9187-4CE6-A4BE-225DDA102B78}" destId="{5F1D06A3-A594-4596-A959-C5FBE3CEF7E5}" srcOrd="0" destOrd="0" presId="urn:microsoft.com/office/officeart/2005/8/layout/pyramid1"/>
    <dgm:cxn modelId="{47CA41D1-B551-4AD6-B059-AE06778A109D}" type="presParOf" srcId="{B556CD3D-9187-4CE6-A4BE-225DDA102B78}" destId="{CEBD3AA0-F44A-46B8-804C-72E07BD31BF7}" srcOrd="1" destOrd="0" presId="urn:microsoft.com/office/officeart/2005/8/layout/pyramid1"/>
    <dgm:cxn modelId="{0D7C58B3-0C54-4BD0-8152-EEF1FC576764}" type="presParOf" srcId="{2D9DDE74-6CFC-4E39-A17D-67D3F2B23A31}" destId="{19B6D35A-A396-4460-8F88-8596BBC72085}" srcOrd="1" destOrd="0" presId="urn:microsoft.com/office/officeart/2005/8/layout/pyramid1"/>
    <dgm:cxn modelId="{1838B815-BC67-446D-B6CB-37FA5152271D}" type="presParOf" srcId="{19B6D35A-A396-4460-8F88-8596BBC72085}" destId="{C1505570-51EE-4EA7-95D9-AFA40E0DA15C}" srcOrd="0" destOrd="0" presId="urn:microsoft.com/office/officeart/2005/8/layout/pyramid1"/>
    <dgm:cxn modelId="{BEAE16C7-313B-4A48-8A0E-925BCE298A1B}" type="presParOf" srcId="{19B6D35A-A396-4460-8F88-8596BBC72085}" destId="{D29079A3-8F60-4334-93FF-3826AF324639}" srcOrd="1" destOrd="0" presId="urn:microsoft.com/office/officeart/2005/8/layout/pyramid1"/>
    <dgm:cxn modelId="{1A0D2FD3-D711-417B-BB10-7237330EF398}" type="presParOf" srcId="{2D9DDE74-6CFC-4E39-A17D-67D3F2B23A31}" destId="{A1A646A8-7CBF-4261-9048-347D11525EA0}" srcOrd="2" destOrd="0" presId="urn:microsoft.com/office/officeart/2005/8/layout/pyramid1"/>
    <dgm:cxn modelId="{4D850435-6511-421E-91CA-4A71E4338E9D}" type="presParOf" srcId="{A1A646A8-7CBF-4261-9048-347D11525EA0}" destId="{EBABAE36-888B-468F-995C-E683E5A2962B}" srcOrd="0" destOrd="0" presId="urn:microsoft.com/office/officeart/2005/8/layout/pyramid1"/>
    <dgm:cxn modelId="{C4065781-7B06-45A0-85B0-2FFEB5F5B023}" type="presParOf" srcId="{A1A646A8-7CBF-4261-9048-347D11525EA0}" destId="{0490C0F5-DF78-4198-99D8-FF3DFFA291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06347-243E-4537-9648-715615A5B6E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B75018-61C0-4F25-BA46-D15F04A6895A}">
      <dgm:prSet/>
      <dgm:spPr/>
      <dgm:t>
        <a:bodyPr/>
        <a:lstStyle/>
        <a:p>
          <a:r>
            <a:rPr lang="en-US"/>
            <a:t>Critical illness is common</a:t>
          </a:r>
          <a:endParaRPr lang="en-US" b="0"/>
        </a:p>
      </dgm:t>
    </dgm:pt>
    <dgm:pt modelId="{E9A512CC-8955-49A8-A4EE-CD240E26E312}" type="parTrans" cxnId="{27669064-D3A9-4292-B5F8-4C97DE735233}">
      <dgm:prSet/>
      <dgm:spPr/>
      <dgm:t>
        <a:bodyPr/>
        <a:lstStyle/>
        <a:p>
          <a:endParaRPr lang="en-US" sz="2400"/>
        </a:p>
      </dgm:t>
    </dgm:pt>
    <dgm:pt modelId="{65572E8B-B9DC-44E4-A350-7BC7B9B5093A}" type="sibTrans" cxnId="{27669064-D3A9-4292-B5F8-4C97DE735233}">
      <dgm:prSet/>
      <dgm:spPr/>
      <dgm:t>
        <a:bodyPr/>
        <a:lstStyle/>
        <a:p>
          <a:endParaRPr lang="en-US"/>
        </a:p>
      </dgm:t>
    </dgm:pt>
    <dgm:pt modelId="{DFF92BF5-7AEB-4979-91DC-24851EDFC669}">
      <dgm:prSet/>
      <dgm:spPr/>
      <dgm:t>
        <a:bodyPr/>
        <a:lstStyle/>
        <a:p>
          <a:r>
            <a:rPr lang="en-US" b="0"/>
            <a:t>There is a substantial unmet need of critical care in hospitals</a:t>
          </a:r>
        </a:p>
      </dgm:t>
    </dgm:pt>
    <dgm:pt modelId="{0EF725C7-2260-440C-9AB6-79DE0CEAC07F}" type="parTrans" cxnId="{B5E77A3E-74EC-430B-B628-A0EBDD4A8D79}">
      <dgm:prSet/>
      <dgm:spPr/>
      <dgm:t>
        <a:bodyPr/>
        <a:lstStyle/>
        <a:p>
          <a:endParaRPr lang="en-US" sz="2400"/>
        </a:p>
      </dgm:t>
    </dgm:pt>
    <dgm:pt modelId="{1F3D64B3-C8DD-4FA9-96B0-641932A249E7}" type="sibTrans" cxnId="{B5E77A3E-74EC-430B-B628-A0EBDD4A8D79}">
      <dgm:prSet/>
      <dgm:spPr/>
      <dgm:t>
        <a:bodyPr/>
        <a:lstStyle/>
        <a:p>
          <a:endParaRPr lang="en-US"/>
        </a:p>
      </dgm:t>
    </dgm:pt>
    <dgm:pt modelId="{134F3B60-5801-49E6-8AF6-78EBFB823F5F}">
      <dgm:prSet/>
      <dgm:spPr/>
      <dgm:t>
        <a:bodyPr/>
        <a:lstStyle/>
        <a:p>
          <a:r>
            <a:rPr lang="en-US" b="0"/>
            <a:t>For real-world impact, all hospitals should prioritize the provision of low-cost, cost-effective EECC</a:t>
          </a:r>
        </a:p>
      </dgm:t>
    </dgm:pt>
    <dgm:pt modelId="{76F92A5B-69B0-4D51-9A1F-36E5D6E2EC7B}" type="parTrans" cxnId="{CCF392E4-AC66-4488-B224-F5FDAD3CF802}">
      <dgm:prSet/>
      <dgm:spPr/>
      <dgm:t>
        <a:bodyPr/>
        <a:lstStyle/>
        <a:p>
          <a:endParaRPr lang="en-US" sz="2400"/>
        </a:p>
      </dgm:t>
    </dgm:pt>
    <dgm:pt modelId="{E7255EB9-1283-47C2-8B27-81F11A8DF2D5}" type="sibTrans" cxnId="{CCF392E4-AC66-4488-B224-F5FDAD3CF802}">
      <dgm:prSet/>
      <dgm:spPr/>
      <dgm:t>
        <a:bodyPr/>
        <a:lstStyle/>
        <a:p>
          <a:endParaRPr lang="en-US"/>
        </a:p>
      </dgm:t>
    </dgm:pt>
    <dgm:pt modelId="{4B4557D8-B720-41F3-94A1-D83074F58D78}">
      <dgm:prSet/>
      <dgm:spPr/>
      <dgm:t>
        <a:bodyPr/>
        <a:lstStyle/>
        <a:p>
          <a:r>
            <a:rPr lang="en-US" b="0"/>
            <a:t>Large potential for averting deaths, estimated at 1 million (0.5-2.1)</a:t>
          </a:r>
        </a:p>
      </dgm:t>
    </dgm:pt>
    <dgm:pt modelId="{4E02133D-7D38-4006-AF30-653D8E38C5A8}" type="parTrans" cxnId="{2E8D8CDD-29D6-4CD1-BD2C-F62438182D6A}">
      <dgm:prSet/>
      <dgm:spPr/>
      <dgm:t>
        <a:bodyPr/>
        <a:lstStyle/>
        <a:p>
          <a:endParaRPr lang="en-US" sz="2400"/>
        </a:p>
      </dgm:t>
    </dgm:pt>
    <dgm:pt modelId="{6C13C1BA-9110-4679-BA18-F8E536C00008}" type="sibTrans" cxnId="{2E8D8CDD-29D6-4CD1-BD2C-F62438182D6A}">
      <dgm:prSet/>
      <dgm:spPr/>
      <dgm:t>
        <a:bodyPr/>
        <a:lstStyle/>
        <a:p>
          <a:endParaRPr lang="en-US"/>
        </a:p>
      </dgm:t>
    </dgm:pt>
    <dgm:pt modelId="{77946A43-FFD2-4D70-8575-421A6FAD2B21}" type="pres">
      <dgm:prSet presAssocID="{5F306347-243E-4537-9648-715615A5B6E6}" presName="vert0" presStyleCnt="0">
        <dgm:presLayoutVars>
          <dgm:dir/>
          <dgm:animOne val="branch"/>
          <dgm:animLvl val="lvl"/>
        </dgm:presLayoutVars>
      </dgm:prSet>
      <dgm:spPr/>
    </dgm:pt>
    <dgm:pt modelId="{97A4D79D-107E-4EBA-A0B6-6725DF2947D5}" type="pres">
      <dgm:prSet presAssocID="{42B75018-61C0-4F25-BA46-D15F04A6895A}" presName="thickLine" presStyleLbl="alignNode1" presStyleIdx="0" presStyleCnt="4"/>
      <dgm:spPr/>
    </dgm:pt>
    <dgm:pt modelId="{21B31378-FF7A-4D05-AD2C-37EF82AC91F2}" type="pres">
      <dgm:prSet presAssocID="{42B75018-61C0-4F25-BA46-D15F04A6895A}" presName="horz1" presStyleCnt="0"/>
      <dgm:spPr/>
    </dgm:pt>
    <dgm:pt modelId="{3D527D5F-4981-401B-8983-9DEF4DBE978D}" type="pres">
      <dgm:prSet presAssocID="{42B75018-61C0-4F25-BA46-D15F04A6895A}" presName="tx1" presStyleLbl="revTx" presStyleIdx="0" presStyleCnt="4"/>
      <dgm:spPr/>
    </dgm:pt>
    <dgm:pt modelId="{E461A845-A043-479A-BB95-66726E05638E}" type="pres">
      <dgm:prSet presAssocID="{42B75018-61C0-4F25-BA46-D15F04A6895A}" presName="vert1" presStyleCnt="0"/>
      <dgm:spPr/>
    </dgm:pt>
    <dgm:pt modelId="{2B4293E4-CEA4-4501-806B-F263C41E9024}" type="pres">
      <dgm:prSet presAssocID="{DFF92BF5-7AEB-4979-91DC-24851EDFC669}" presName="thickLine" presStyleLbl="alignNode1" presStyleIdx="1" presStyleCnt="4"/>
      <dgm:spPr/>
    </dgm:pt>
    <dgm:pt modelId="{C4A6AF1D-FB58-448A-AB9C-D2B976D55F7C}" type="pres">
      <dgm:prSet presAssocID="{DFF92BF5-7AEB-4979-91DC-24851EDFC669}" presName="horz1" presStyleCnt="0"/>
      <dgm:spPr/>
    </dgm:pt>
    <dgm:pt modelId="{9867FBCF-A386-422B-AE6A-575DA4A3C976}" type="pres">
      <dgm:prSet presAssocID="{DFF92BF5-7AEB-4979-91DC-24851EDFC669}" presName="tx1" presStyleLbl="revTx" presStyleIdx="1" presStyleCnt="4"/>
      <dgm:spPr/>
    </dgm:pt>
    <dgm:pt modelId="{ABFB2391-66C8-4FB7-B5A0-ED35B13B8B60}" type="pres">
      <dgm:prSet presAssocID="{DFF92BF5-7AEB-4979-91DC-24851EDFC669}" presName="vert1" presStyleCnt="0"/>
      <dgm:spPr/>
    </dgm:pt>
    <dgm:pt modelId="{08EB849D-C8E9-4087-A53F-9DA26F21C87F}" type="pres">
      <dgm:prSet presAssocID="{134F3B60-5801-49E6-8AF6-78EBFB823F5F}" presName="thickLine" presStyleLbl="alignNode1" presStyleIdx="2" presStyleCnt="4"/>
      <dgm:spPr/>
    </dgm:pt>
    <dgm:pt modelId="{C87058EC-176B-4852-9CE6-43485F622116}" type="pres">
      <dgm:prSet presAssocID="{134F3B60-5801-49E6-8AF6-78EBFB823F5F}" presName="horz1" presStyleCnt="0"/>
      <dgm:spPr/>
    </dgm:pt>
    <dgm:pt modelId="{0A79B859-D599-4F3D-BB04-C1D047C82D9A}" type="pres">
      <dgm:prSet presAssocID="{134F3B60-5801-49E6-8AF6-78EBFB823F5F}" presName="tx1" presStyleLbl="revTx" presStyleIdx="2" presStyleCnt="4"/>
      <dgm:spPr/>
    </dgm:pt>
    <dgm:pt modelId="{6A9DCFD2-558D-42E4-8556-C4B636C1222D}" type="pres">
      <dgm:prSet presAssocID="{134F3B60-5801-49E6-8AF6-78EBFB823F5F}" presName="vert1" presStyleCnt="0"/>
      <dgm:spPr/>
    </dgm:pt>
    <dgm:pt modelId="{C3914847-084A-41FF-92BE-7F9B4B6898B6}" type="pres">
      <dgm:prSet presAssocID="{4B4557D8-B720-41F3-94A1-D83074F58D78}" presName="thickLine" presStyleLbl="alignNode1" presStyleIdx="3" presStyleCnt="4"/>
      <dgm:spPr/>
    </dgm:pt>
    <dgm:pt modelId="{4CC5CEE9-D4EA-495F-8DFC-69B908FCCECD}" type="pres">
      <dgm:prSet presAssocID="{4B4557D8-B720-41F3-94A1-D83074F58D78}" presName="horz1" presStyleCnt="0"/>
      <dgm:spPr/>
    </dgm:pt>
    <dgm:pt modelId="{CDEC7150-5792-4BEA-91F9-830C8BDD9E06}" type="pres">
      <dgm:prSet presAssocID="{4B4557D8-B720-41F3-94A1-D83074F58D78}" presName="tx1" presStyleLbl="revTx" presStyleIdx="3" presStyleCnt="4"/>
      <dgm:spPr/>
    </dgm:pt>
    <dgm:pt modelId="{B2BBDCAE-2178-4AF9-A1D5-CA1579893D70}" type="pres">
      <dgm:prSet presAssocID="{4B4557D8-B720-41F3-94A1-D83074F58D78}" presName="vert1" presStyleCnt="0"/>
      <dgm:spPr/>
    </dgm:pt>
  </dgm:ptLst>
  <dgm:cxnLst>
    <dgm:cxn modelId="{6A5F4318-7384-4864-94F6-0E73986BBD7D}" type="presOf" srcId="{42B75018-61C0-4F25-BA46-D15F04A6895A}" destId="{3D527D5F-4981-401B-8983-9DEF4DBE978D}" srcOrd="0" destOrd="0" presId="urn:microsoft.com/office/officeart/2008/layout/LinedList"/>
    <dgm:cxn modelId="{EE832932-E9BC-4EA0-8102-4970C025110A}" type="presOf" srcId="{4B4557D8-B720-41F3-94A1-D83074F58D78}" destId="{CDEC7150-5792-4BEA-91F9-830C8BDD9E06}" srcOrd="0" destOrd="0" presId="urn:microsoft.com/office/officeart/2008/layout/LinedList"/>
    <dgm:cxn modelId="{B5E77A3E-74EC-430B-B628-A0EBDD4A8D79}" srcId="{5F306347-243E-4537-9648-715615A5B6E6}" destId="{DFF92BF5-7AEB-4979-91DC-24851EDFC669}" srcOrd="1" destOrd="0" parTransId="{0EF725C7-2260-440C-9AB6-79DE0CEAC07F}" sibTransId="{1F3D64B3-C8DD-4FA9-96B0-641932A249E7}"/>
    <dgm:cxn modelId="{27669064-D3A9-4292-B5F8-4C97DE735233}" srcId="{5F306347-243E-4537-9648-715615A5B6E6}" destId="{42B75018-61C0-4F25-BA46-D15F04A6895A}" srcOrd="0" destOrd="0" parTransId="{E9A512CC-8955-49A8-A4EE-CD240E26E312}" sibTransId="{65572E8B-B9DC-44E4-A350-7BC7B9B5093A}"/>
    <dgm:cxn modelId="{692946DA-A335-477F-B415-A1D73D2481FA}" type="presOf" srcId="{DFF92BF5-7AEB-4979-91DC-24851EDFC669}" destId="{9867FBCF-A386-422B-AE6A-575DA4A3C976}" srcOrd="0" destOrd="0" presId="urn:microsoft.com/office/officeart/2008/layout/LinedList"/>
    <dgm:cxn modelId="{2E8D8CDD-29D6-4CD1-BD2C-F62438182D6A}" srcId="{5F306347-243E-4537-9648-715615A5B6E6}" destId="{4B4557D8-B720-41F3-94A1-D83074F58D78}" srcOrd="3" destOrd="0" parTransId="{4E02133D-7D38-4006-AF30-653D8E38C5A8}" sibTransId="{6C13C1BA-9110-4679-BA18-F8E536C00008}"/>
    <dgm:cxn modelId="{CCF392E4-AC66-4488-B224-F5FDAD3CF802}" srcId="{5F306347-243E-4537-9648-715615A5B6E6}" destId="{134F3B60-5801-49E6-8AF6-78EBFB823F5F}" srcOrd="2" destOrd="0" parTransId="{76F92A5B-69B0-4D51-9A1F-36E5D6E2EC7B}" sibTransId="{E7255EB9-1283-47C2-8B27-81F11A8DF2D5}"/>
    <dgm:cxn modelId="{B8A3ACE8-EADF-42AA-93DE-03F0EB9DF823}" type="presOf" srcId="{5F306347-243E-4537-9648-715615A5B6E6}" destId="{77946A43-FFD2-4D70-8575-421A6FAD2B21}" srcOrd="0" destOrd="0" presId="urn:microsoft.com/office/officeart/2008/layout/LinedList"/>
    <dgm:cxn modelId="{5CDBEBF2-BA1D-4572-A910-A33866CB4FB9}" type="presOf" srcId="{134F3B60-5801-49E6-8AF6-78EBFB823F5F}" destId="{0A79B859-D599-4F3D-BB04-C1D047C82D9A}" srcOrd="0" destOrd="0" presId="urn:microsoft.com/office/officeart/2008/layout/LinedList"/>
    <dgm:cxn modelId="{E79AAFDF-31F5-4E1C-8C02-DECFC8164C28}" type="presParOf" srcId="{77946A43-FFD2-4D70-8575-421A6FAD2B21}" destId="{97A4D79D-107E-4EBA-A0B6-6725DF2947D5}" srcOrd="0" destOrd="0" presId="urn:microsoft.com/office/officeart/2008/layout/LinedList"/>
    <dgm:cxn modelId="{161F4E8B-F529-492A-9613-14C8BE8F4ECB}" type="presParOf" srcId="{77946A43-FFD2-4D70-8575-421A6FAD2B21}" destId="{21B31378-FF7A-4D05-AD2C-37EF82AC91F2}" srcOrd="1" destOrd="0" presId="urn:microsoft.com/office/officeart/2008/layout/LinedList"/>
    <dgm:cxn modelId="{D70DF9EC-A8D8-4ED9-BDA3-F4C78FB49C5C}" type="presParOf" srcId="{21B31378-FF7A-4D05-AD2C-37EF82AC91F2}" destId="{3D527D5F-4981-401B-8983-9DEF4DBE978D}" srcOrd="0" destOrd="0" presId="urn:microsoft.com/office/officeart/2008/layout/LinedList"/>
    <dgm:cxn modelId="{8743F849-2348-45B4-ABCF-42B2E8073CAD}" type="presParOf" srcId="{21B31378-FF7A-4D05-AD2C-37EF82AC91F2}" destId="{E461A845-A043-479A-BB95-66726E05638E}" srcOrd="1" destOrd="0" presId="urn:microsoft.com/office/officeart/2008/layout/LinedList"/>
    <dgm:cxn modelId="{8BA8637D-7686-4612-BA24-B0AD790CB3C2}" type="presParOf" srcId="{77946A43-FFD2-4D70-8575-421A6FAD2B21}" destId="{2B4293E4-CEA4-4501-806B-F263C41E9024}" srcOrd="2" destOrd="0" presId="urn:microsoft.com/office/officeart/2008/layout/LinedList"/>
    <dgm:cxn modelId="{1BE197EA-EE96-4EBA-984E-B0FACD518C7A}" type="presParOf" srcId="{77946A43-FFD2-4D70-8575-421A6FAD2B21}" destId="{C4A6AF1D-FB58-448A-AB9C-D2B976D55F7C}" srcOrd="3" destOrd="0" presId="urn:microsoft.com/office/officeart/2008/layout/LinedList"/>
    <dgm:cxn modelId="{F11191EB-5458-47DF-90CB-211256767858}" type="presParOf" srcId="{C4A6AF1D-FB58-448A-AB9C-D2B976D55F7C}" destId="{9867FBCF-A386-422B-AE6A-575DA4A3C976}" srcOrd="0" destOrd="0" presId="urn:microsoft.com/office/officeart/2008/layout/LinedList"/>
    <dgm:cxn modelId="{83BD3220-04F2-4CC9-BDAC-3F955B2BDD4B}" type="presParOf" srcId="{C4A6AF1D-FB58-448A-AB9C-D2B976D55F7C}" destId="{ABFB2391-66C8-4FB7-B5A0-ED35B13B8B60}" srcOrd="1" destOrd="0" presId="urn:microsoft.com/office/officeart/2008/layout/LinedList"/>
    <dgm:cxn modelId="{E3424F80-27BD-40D8-8AC4-91547886F3B3}" type="presParOf" srcId="{77946A43-FFD2-4D70-8575-421A6FAD2B21}" destId="{08EB849D-C8E9-4087-A53F-9DA26F21C87F}" srcOrd="4" destOrd="0" presId="urn:microsoft.com/office/officeart/2008/layout/LinedList"/>
    <dgm:cxn modelId="{67AFEC22-AEC3-4885-A999-1EFF133CB2E0}" type="presParOf" srcId="{77946A43-FFD2-4D70-8575-421A6FAD2B21}" destId="{C87058EC-176B-4852-9CE6-43485F622116}" srcOrd="5" destOrd="0" presId="urn:microsoft.com/office/officeart/2008/layout/LinedList"/>
    <dgm:cxn modelId="{9FBF051F-689E-4185-854B-92686C5B32D1}" type="presParOf" srcId="{C87058EC-176B-4852-9CE6-43485F622116}" destId="{0A79B859-D599-4F3D-BB04-C1D047C82D9A}" srcOrd="0" destOrd="0" presId="urn:microsoft.com/office/officeart/2008/layout/LinedList"/>
    <dgm:cxn modelId="{613A6122-4065-4BC1-AEF0-D6DC512A4CFF}" type="presParOf" srcId="{C87058EC-176B-4852-9CE6-43485F622116}" destId="{6A9DCFD2-558D-42E4-8556-C4B636C1222D}" srcOrd="1" destOrd="0" presId="urn:microsoft.com/office/officeart/2008/layout/LinedList"/>
    <dgm:cxn modelId="{E2DFD13C-2265-475D-981E-5D8E6432057B}" type="presParOf" srcId="{77946A43-FFD2-4D70-8575-421A6FAD2B21}" destId="{C3914847-084A-41FF-92BE-7F9B4B6898B6}" srcOrd="6" destOrd="0" presId="urn:microsoft.com/office/officeart/2008/layout/LinedList"/>
    <dgm:cxn modelId="{0168E2C9-8141-4F31-990A-2A1510EEC76C}" type="presParOf" srcId="{77946A43-FFD2-4D70-8575-421A6FAD2B21}" destId="{4CC5CEE9-D4EA-495F-8DFC-69B908FCCECD}" srcOrd="7" destOrd="0" presId="urn:microsoft.com/office/officeart/2008/layout/LinedList"/>
    <dgm:cxn modelId="{B056EB7A-E7B0-4F4B-BC3C-A89763535441}" type="presParOf" srcId="{4CC5CEE9-D4EA-495F-8DFC-69B908FCCECD}" destId="{CDEC7150-5792-4BEA-91F9-830C8BDD9E06}" srcOrd="0" destOrd="0" presId="urn:microsoft.com/office/officeart/2008/layout/LinedList"/>
    <dgm:cxn modelId="{CEB58EC9-88C1-48E7-826B-5173EBED3619}" type="presParOf" srcId="{4CC5CEE9-D4EA-495F-8DFC-69B908FCCECD}" destId="{B2BBDCAE-2178-4AF9-A1D5-CA1579893D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D06A3-A594-4596-A959-C5FBE3CEF7E5}">
      <dsp:nvSpPr>
        <dsp:cNvPr id="0" name=""/>
        <dsp:cNvSpPr/>
      </dsp:nvSpPr>
      <dsp:spPr>
        <a:xfrm>
          <a:off x="972511" y="45833"/>
          <a:ext cx="1059452" cy="1031979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>
              <a:solidFill>
                <a:schemeClr val="tx1"/>
              </a:solidFill>
            </a:rPr>
            <a:t>University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>
              <a:solidFill>
                <a:schemeClr val="tx1"/>
              </a:solidFill>
            </a:rPr>
            <a:t>Hospitals</a:t>
          </a:r>
        </a:p>
      </dsp:txBody>
      <dsp:txXfrm>
        <a:off x="972511" y="45833"/>
        <a:ext cx="1059452" cy="1031979"/>
      </dsp:txXfrm>
    </dsp:sp>
    <dsp:sp modelId="{C1505570-51EE-4EA7-95D9-AFA40E0DA15C}">
      <dsp:nvSpPr>
        <dsp:cNvPr id="0" name=""/>
        <dsp:cNvSpPr/>
      </dsp:nvSpPr>
      <dsp:spPr>
        <a:xfrm>
          <a:off x="499916" y="1020567"/>
          <a:ext cx="1999924" cy="977020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 dirty="0"/>
            <a:t>Regional Hospitals</a:t>
          </a:r>
          <a:endParaRPr lang="en-GB" sz="1400" b="1" kern="1200" dirty="0"/>
        </a:p>
      </dsp:txBody>
      <dsp:txXfrm>
        <a:off x="849903" y="1020567"/>
        <a:ext cx="1299951" cy="977020"/>
      </dsp:txXfrm>
    </dsp:sp>
    <dsp:sp modelId="{EBABAE36-888B-468F-995C-E683E5A2962B}">
      <dsp:nvSpPr>
        <dsp:cNvPr id="0" name=""/>
        <dsp:cNvSpPr/>
      </dsp:nvSpPr>
      <dsp:spPr>
        <a:xfrm>
          <a:off x="0" y="2009000"/>
          <a:ext cx="2961759" cy="966199"/>
        </a:xfrm>
        <a:prstGeom prst="trapezoid">
          <a:avLst>
            <a:gd name="adj" fmla="val 49774"/>
          </a:avLst>
        </a:prstGeom>
        <a:solidFill>
          <a:schemeClr val="tx1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District</a:t>
          </a:r>
          <a:r>
            <a:rPr lang="sv-SE" sz="1400" b="1" kern="1200" dirty="0"/>
            <a:t> Hospitals</a:t>
          </a:r>
          <a:endParaRPr lang="en-GB" sz="1400" b="1" kern="1200" dirty="0"/>
        </a:p>
      </dsp:txBody>
      <dsp:txXfrm>
        <a:off x="518307" y="2009000"/>
        <a:ext cx="1925144" cy="966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4D79D-107E-4EBA-A0B6-6725DF2947D5}">
      <dsp:nvSpPr>
        <dsp:cNvPr id="0" name=""/>
        <dsp:cNvSpPr/>
      </dsp:nvSpPr>
      <dsp:spPr>
        <a:xfrm>
          <a:off x="0" y="0"/>
          <a:ext cx="57911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27D5F-4981-401B-8983-9DEF4DBE978D}">
      <dsp:nvSpPr>
        <dsp:cNvPr id="0" name=""/>
        <dsp:cNvSpPr/>
      </dsp:nvSpPr>
      <dsp:spPr>
        <a:xfrm>
          <a:off x="0" y="0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Critical illness is common</a:t>
          </a:r>
          <a:endParaRPr lang="en-US" sz="2000" b="0" kern="1200"/>
        </a:p>
      </dsp:txBody>
      <dsp:txXfrm>
        <a:off x="0" y="0"/>
        <a:ext cx="5791199" cy="900733"/>
      </dsp:txXfrm>
    </dsp:sp>
    <dsp:sp modelId="{2B4293E4-CEA4-4501-806B-F263C41E9024}">
      <dsp:nvSpPr>
        <dsp:cNvPr id="0" name=""/>
        <dsp:cNvSpPr/>
      </dsp:nvSpPr>
      <dsp:spPr>
        <a:xfrm>
          <a:off x="0" y="900733"/>
          <a:ext cx="5791199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7FBCF-A386-422B-AE6A-575DA4A3C976}">
      <dsp:nvSpPr>
        <dsp:cNvPr id="0" name=""/>
        <dsp:cNvSpPr/>
      </dsp:nvSpPr>
      <dsp:spPr>
        <a:xfrm>
          <a:off x="0" y="900733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There is a substantial unmet need of critical care in hospitals</a:t>
          </a:r>
        </a:p>
      </dsp:txBody>
      <dsp:txXfrm>
        <a:off x="0" y="900733"/>
        <a:ext cx="5791199" cy="900733"/>
      </dsp:txXfrm>
    </dsp:sp>
    <dsp:sp modelId="{08EB849D-C8E9-4087-A53F-9DA26F21C87F}">
      <dsp:nvSpPr>
        <dsp:cNvPr id="0" name=""/>
        <dsp:cNvSpPr/>
      </dsp:nvSpPr>
      <dsp:spPr>
        <a:xfrm>
          <a:off x="0" y="1801467"/>
          <a:ext cx="5791199" cy="0"/>
        </a:xfrm>
        <a:prstGeom prst="lin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9B859-D599-4F3D-BB04-C1D047C82D9A}">
      <dsp:nvSpPr>
        <dsp:cNvPr id="0" name=""/>
        <dsp:cNvSpPr/>
      </dsp:nvSpPr>
      <dsp:spPr>
        <a:xfrm>
          <a:off x="0" y="1801467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For real-world impact, all hospitals should prioritize the provision of low-cost, cost-effective EECC</a:t>
          </a:r>
        </a:p>
      </dsp:txBody>
      <dsp:txXfrm>
        <a:off x="0" y="1801467"/>
        <a:ext cx="5791199" cy="900733"/>
      </dsp:txXfrm>
    </dsp:sp>
    <dsp:sp modelId="{C3914847-084A-41FF-92BE-7F9B4B6898B6}">
      <dsp:nvSpPr>
        <dsp:cNvPr id="0" name=""/>
        <dsp:cNvSpPr/>
      </dsp:nvSpPr>
      <dsp:spPr>
        <a:xfrm>
          <a:off x="0" y="2702201"/>
          <a:ext cx="5791199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C7150-5792-4BEA-91F9-830C8BDD9E06}">
      <dsp:nvSpPr>
        <dsp:cNvPr id="0" name=""/>
        <dsp:cNvSpPr/>
      </dsp:nvSpPr>
      <dsp:spPr>
        <a:xfrm>
          <a:off x="0" y="2702201"/>
          <a:ext cx="5791199" cy="90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Large potential for averting deaths, estimated at 1 million (0.5-2.1)</a:t>
          </a:r>
        </a:p>
      </dsp:txBody>
      <dsp:txXfrm>
        <a:off x="0" y="2702201"/>
        <a:ext cx="5791199" cy="90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AE7CE-6940-4F1F-ABC5-69ABDD9B58DD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582BC-4A21-4365-B41D-0E56135616B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457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8EDF-AE85-9C36-E695-86162C53B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B3883-2618-08CE-D8DC-3E2F1E037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59273-6418-E810-44F3-402E4149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A0D7-3831-80E5-87A2-635D007B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AC0F8-01E2-4FCE-BEAF-9A784DD5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6555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9DDB-C1C5-6805-AB85-B9AED701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18F1-4F8C-59B3-9B93-9FBC84796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C95A2-BA4B-CE78-192C-1A55E2AB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116E-0DAA-7DA7-BF6D-7C7B6A27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3B89-80DC-70EF-8F90-DAE80A6D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102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FA674-7E32-1423-4312-F5EF5CA4C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F4903-8849-AD32-E9E7-9BE421755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E90C2-867B-99A9-1300-3FE013F1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98487-B68A-3713-6C0E-066330F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0F0C3-DBDA-771C-5403-1FA86717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616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5730-3B84-E085-FCC4-845AD375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9EC3-CA1C-DA50-3660-2F9F06800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4B31-E098-DF26-A788-668DC2DC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F8FA7-AF15-1E4F-2468-4D0652DF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3C76-0740-4944-F3B5-9EFC3F8B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965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FFC9-AA2D-3389-D3C2-D961F3844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9A68E-CDEF-848D-8BCB-8CBBA7E45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D1D4-C2C7-A118-CA6B-E897888C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238BC-5C83-E128-6EB2-76D64A3C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C633F-1C39-2C7E-5322-4AB62EB6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103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58CA2-9415-2A0B-9364-E8E54E8F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C8A7-E543-3CE0-0D25-2B521DEAB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EEB2F-C356-FBFE-1F11-FF56B32B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57CA8-D390-65FC-CBAD-8FE3C1ED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E46FE-AE79-D5BC-4E24-0EF823E2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FE042-D8F4-0556-1855-3B2FDDAA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0773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5585-3B26-7468-D600-9333B03E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7FD0E-AD0B-3309-AB5A-D3EE503D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D16AC-16D1-2A80-D4B4-4BDF0EF46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40A8E-CA1A-E299-0E92-178E07F47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6C09F-D504-752A-B3CA-7181C9C23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F2102-3E8E-F0B2-C60B-7726B548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26339-E9F8-60A6-1C5C-E3CAD25F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69594-3653-9AF5-79E6-CE7AB0F1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967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91E5-E549-3B57-04C9-83E4301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BFACA-CC6D-6A4C-D301-52CB8FC7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2E788-1011-9327-352D-7B311F34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9A9B1-D44D-8A1F-3F9B-1B5C8F67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0952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236596-4EA8-4E8B-7EBB-18E4C48F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2CAEA-3710-F3A2-652F-645CE120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92C7B-4B12-92C1-0D3D-0B2D0443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617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635A-A40E-9D6D-40D9-E3B4B066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A6C2-E140-84BC-1419-E7EB7562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72960-2256-B97A-94B0-F0C625F1C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440BC-BF7B-7F5F-F5C9-0D7B29D9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5D705-E0DD-D01A-1564-B6531EA0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FE62D-C27C-7F6A-2D0E-C2946850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284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29AF-F225-E332-2298-F668662B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C20C6-7C4B-F682-9D36-F930526E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9D6C4-6354-3A56-EA56-10E939090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A7572-E383-5FCF-F641-ADC73699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7E9EA-8801-210D-4EA2-CD49CD3A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53A84-3506-390A-869B-56EAA071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76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796EE-3F1D-A295-4DFE-91EAAEF2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AE7CA-43D7-0C4E-2C8E-EC345A9D0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E4B70-6C28-BC5C-990C-CA76BD18C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F04D9-CBA1-4650-B230-A6555DC49919}" type="datetimeFigureOut">
              <a:rPr lang="LID4096" smtClean="0"/>
              <a:t>04/20/2025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0822-136F-CE66-0B4F-6504C26AB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12E1-1C8B-5F34-E6FF-D696B5A9B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2FCC3-50E9-4D92-9E8C-1402CDF009F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554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9020EFB8-6FEC-5335-AC52-E4CFAC63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5"/>
          <a:stretch/>
        </p:blipFill>
        <p:spPr bwMode="auto">
          <a:xfrm>
            <a:off x="9917725" y="0"/>
            <a:ext cx="2274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CE548-6DCC-A5BB-28DC-B555F3EA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01128"/>
            <a:ext cx="1819047" cy="107637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A28641FF-5CBF-3C9A-9F5F-AB076DCAAE71}"/>
              </a:ext>
            </a:extLst>
          </p:cNvPr>
          <p:cNvSpPr txBox="1">
            <a:spLocks/>
          </p:cNvSpPr>
          <p:nvPr/>
        </p:nvSpPr>
        <p:spPr>
          <a:xfrm>
            <a:off x="504321" y="2600976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B050"/>
                </a:solidFill>
              </a:rPr>
              <a:t>Essential </a:t>
            </a:r>
            <a:r>
              <a:rPr lang="en-US" sz="6600" b="1" dirty="0">
                <a:solidFill>
                  <a:srgbClr val="B6BA06"/>
                </a:solidFill>
              </a:rPr>
              <a:t>Emergency </a:t>
            </a:r>
            <a:r>
              <a:rPr lang="en-US" sz="6600" b="1" dirty="0"/>
              <a:t>and </a:t>
            </a:r>
            <a:r>
              <a:rPr lang="en-US" sz="6600" b="1" dirty="0">
                <a:solidFill>
                  <a:srgbClr val="C00000"/>
                </a:solidFill>
              </a:rPr>
              <a:t>Critical Care</a:t>
            </a:r>
            <a:endParaRPr lang="LID4096" sz="66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Muhimbili University of Health ...">
            <a:extLst>
              <a:ext uri="{FF2B5EF4-FFF2-40B4-BE49-F238E27FC236}">
                <a16:creationId xmlns:a16="http://schemas.microsoft.com/office/drawing/2014/main" id="{5F771309-395B-1077-E2C1-403EEAF0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02" y="5499897"/>
            <a:ext cx="1270283" cy="11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BF1028-9BBA-9CA5-50DE-465A128C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544" y="5728897"/>
            <a:ext cx="1892975" cy="840312"/>
          </a:xfrm>
          <a:prstGeom prst="rect">
            <a:avLst/>
          </a:prstGeom>
        </p:spPr>
      </p:pic>
      <p:sp>
        <p:nvSpPr>
          <p:cNvPr id="23" name="Title 6">
            <a:extLst>
              <a:ext uri="{FF2B5EF4-FFF2-40B4-BE49-F238E27FC236}">
                <a16:creationId xmlns:a16="http://schemas.microsoft.com/office/drawing/2014/main" id="{F45DC107-1ACD-B3CF-0A56-58339C8A2787}"/>
              </a:ext>
            </a:extLst>
          </p:cNvPr>
          <p:cNvSpPr txBox="1">
            <a:spLocks/>
          </p:cNvSpPr>
          <p:nvPr/>
        </p:nvSpPr>
        <p:spPr>
          <a:xfrm>
            <a:off x="234916" y="3675451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Tiba </a:t>
            </a:r>
            <a:r>
              <a:rPr lang="en-US" sz="3200" b="1" dirty="0" err="1"/>
              <a:t>Okovu</a:t>
            </a:r>
            <a:r>
              <a:rPr lang="en-US" sz="3200" b="1" dirty="0"/>
              <a:t> </a:t>
            </a:r>
            <a:r>
              <a:rPr lang="en-US" sz="3200" b="1" dirty="0" err="1"/>
              <a:t>na</a:t>
            </a:r>
            <a:r>
              <a:rPr lang="en-US" sz="3200" b="1" dirty="0"/>
              <a:t> Huduma </a:t>
            </a:r>
            <a:r>
              <a:rPr lang="en-US" sz="3200" b="1" dirty="0" err="1"/>
              <a:t>Msingi</a:t>
            </a:r>
            <a:r>
              <a:rPr lang="en-US" sz="3200" b="1" dirty="0"/>
              <a:t> </a:t>
            </a:r>
            <a:r>
              <a:rPr lang="en-US" sz="3200" b="1" dirty="0" err="1"/>
              <a:t>kwa</a:t>
            </a:r>
            <a:r>
              <a:rPr lang="en-US" sz="3200" b="1" dirty="0"/>
              <a:t> </a:t>
            </a:r>
            <a:r>
              <a:rPr lang="en-US" sz="3200" b="1" dirty="0" err="1"/>
              <a:t>Wagonjwa</a:t>
            </a:r>
            <a:r>
              <a:rPr lang="en-US" sz="3200" b="1" dirty="0"/>
              <a:t> </a:t>
            </a:r>
            <a:r>
              <a:rPr lang="en-US" sz="3200" b="1" dirty="0" err="1"/>
              <a:t>Mahututi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408596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E6005-0F22-B863-078C-7568BEB8C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ADDA-6974-89E9-2A98-4E2CE2F8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Is critical care currently provided?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79012-2334-275F-FDFD-DB0DDCF9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4AE35A5A-8795-0E5E-B7BA-2593DD8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05" y="1369368"/>
            <a:ext cx="11347938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ea typeface="+mj-ea"/>
                <a:cs typeface="+mj-cs"/>
              </a:rPr>
              <a:t>Among 1000 patients in two hospitals in Malawi </a:t>
            </a:r>
            <a:r>
              <a:rPr kumimoji="0" lang="en-US" sz="1800" b="0" i="0" u="none" strike="noStrike" kern="1200" cap="none" spc="-100" normalizeH="0" baseline="3000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ea typeface="+mj-ea"/>
                <a:cs typeface="+mj-cs"/>
              </a:rPr>
              <a:t>1</a:t>
            </a:r>
          </a:p>
          <a:p>
            <a:pPr marL="257175" indent="-257175"/>
            <a:r>
              <a:rPr lang="sv-SE" sz="1800" b="1" dirty="0" err="1"/>
              <a:t>Hypoxia</a:t>
            </a:r>
            <a:endParaRPr lang="sv-SE" sz="1800" b="1" dirty="0"/>
          </a:p>
          <a:p>
            <a:pPr marL="600075" lvl="2" indent="-257175"/>
            <a:r>
              <a:rPr lang="en-GB" sz="1800" dirty="0"/>
              <a:t>45 (4% ) were hypoxic (sat&lt;90%)</a:t>
            </a:r>
          </a:p>
          <a:p>
            <a:pPr marL="600075" lvl="2" indent="-257175"/>
            <a:r>
              <a:rPr lang="en-GB" sz="1800" dirty="0"/>
              <a:t>Only 5/45 (11%) were receiving oxygen. </a:t>
            </a:r>
            <a:r>
              <a:rPr lang="en-GB" sz="1800" b="1" dirty="0"/>
              <a:t>90 % were not </a:t>
            </a:r>
          </a:p>
          <a:p>
            <a:pPr marL="600075" lvl="2" indent="-257175"/>
            <a:endParaRPr lang="en-GB" sz="1800" dirty="0"/>
          </a:p>
          <a:p>
            <a:pPr marL="257175" indent="-257175"/>
            <a:r>
              <a:rPr lang="sv-SE" sz="1800" b="1" dirty="0" err="1"/>
              <a:t>Hypotension</a:t>
            </a:r>
            <a:endParaRPr lang="sv-SE" sz="1800" b="1" dirty="0"/>
          </a:p>
          <a:p>
            <a:pPr marL="600075" lvl="2" indent="-257175"/>
            <a:r>
              <a:rPr lang="en-GB" sz="1800" dirty="0"/>
              <a:t>103 (9%) were hypotensive (</a:t>
            </a:r>
            <a:r>
              <a:rPr lang="en-GB" sz="1800" dirty="0" err="1"/>
              <a:t>sbp</a:t>
            </a:r>
            <a:r>
              <a:rPr lang="en-GB" sz="1800" dirty="0"/>
              <a:t>&lt;90mmHg) </a:t>
            </a:r>
          </a:p>
          <a:p>
            <a:pPr marL="600075" lvl="2" indent="-257175"/>
            <a:r>
              <a:rPr lang="en-GB" sz="1800" dirty="0"/>
              <a:t>Only 9/103 (9%) were receiving IV fluids. </a:t>
            </a:r>
            <a:r>
              <a:rPr lang="en-GB" sz="1800" b="1" dirty="0"/>
              <a:t>91 % were not</a:t>
            </a:r>
          </a:p>
          <a:p>
            <a:pPr marL="342900" lvl="2" indent="0">
              <a:buNone/>
            </a:pPr>
            <a:r>
              <a:rPr lang="en-GB" sz="1800" dirty="0"/>
              <a:t>`</a:t>
            </a:r>
          </a:p>
          <a:p>
            <a:pPr marL="257175" indent="-257175"/>
            <a:r>
              <a:rPr lang="sv-SE" sz="1800" b="1" dirty="0" err="1"/>
              <a:t>Unconsciousness</a:t>
            </a:r>
            <a:endParaRPr lang="sv-SE" sz="1800" b="1" dirty="0"/>
          </a:p>
          <a:p>
            <a:pPr marL="600075" lvl="2" indent="-257175"/>
            <a:r>
              <a:rPr lang="en-GB" sz="1800" dirty="0"/>
              <a:t>17 (1.5% ) were unconscious (GCS&lt;9)</a:t>
            </a:r>
          </a:p>
          <a:p>
            <a:pPr marL="600075" lvl="2" indent="-257175"/>
            <a:r>
              <a:rPr lang="en-GB" sz="1800" dirty="0"/>
              <a:t>Only 8/17 (47%) either had a protected airway or were in the recovery position</a:t>
            </a:r>
            <a:r>
              <a:rPr lang="en-GB" sz="1800" b="1" dirty="0"/>
              <a:t>  53% were not</a:t>
            </a:r>
          </a:p>
        </p:txBody>
      </p:sp>
    </p:spTree>
    <p:extLst>
      <p:ext uri="{BB962C8B-B14F-4D97-AF65-F5344CB8AC3E}">
        <p14:creationId xmlns:p14="http://schemas.microsoft.com/office/powerpoint/2010/main" val="21718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D714-113D-10D4-8644-3B5DDECC9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AA0A-3944-F84E-FD20-4E78C22C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The Solution 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475A8-6490-9E58-A588-7589DFFF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B95C7-1B24-1C1D-5A5F-5AEC7B0D23F5}"/>
              </a:ext>
            </a:extLst>
          </p:cNvPr>
          <p:cNvSpPr txBox="1"/>
          <p:nvPr/>
        </p:nvSpPr>
        <p:spPr>
          <a:xfrm>
            <a:off x="342088" y="2011706"/>
            <a:ext cx="45264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The need to change how critical illness is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understood </a:t>
            </a:r>
            <a:r>
              <a:rPr lang="en-US" sz="2400" dirty="0">
                <a:latin typeface="Aptos" panose="020B0004020202020204" pitchFamily="34" charset="0"/>
              </a:rPr>
              <a:t>and critical care is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provided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E334FDA-251B-4570-A3E6-0B4F7E25FF32}"/>
              </a:ext>
            </a:extLst>
          </p:cNvPr>
          <p:cNvGrpSpPr/>
          <p:nvPr/>
        </p:nvGrpSpPr>
        <p:grpSpPr>
          <a:xfrm>
            <a:off x="6481099" y="1965538"/>
            <a:ext cx="5617116" cy="3056994"/>
            <a:chOff x="6481099" y="1965538"/>
            <a:chExt cx="5617116" cy="30569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CF121D-A7EA-10AD-F893-0D93F075DE79}"/>
                </a:ext>
              </a:extLst>
            </p:cNvPr>
            <p:cNvSpPr txBox="1"/>
            <p:nvPr/>
          </p:nvSpPr>
          <p:spPr>
            <a:xfrm>
              <a:off x="6481099" y="1965538"/>
              <a:ext cx="5617116" cy="830997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ptos" panose="020B0004020202020204" pitchFamily="34" charset="0"/>
                </a:rPr>
                <a:t>The need of unified approach for care of the critical illness relevant for: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30D081-FA00-FB29-0CB5-E74F19B49BD9}"/>
                </a:ext>
              </a:extLst>
            </p:cNvPr>
            <p:cNvSpPr txBox="1"/>
            <p:nvPr/>
          </p:nvSpPr>
          <p:spPr>
            <a:xfrm>
              <a:off x="7025650" y="2960429"/>
              <a:ext cx="278447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ptos" panose="020B0004020202020204" pitchFamily="34" charset="0"/>
                </a:rPr>
                <a:t>All patients</a:t>
              </a:r>
            </a:p>
            <a:p>
              <a:endParaRPr lang="en-US" sz="1000" dirty="0">
                <a:latin typeface="Aptos" panose="020B0004020202020204" pitchFamily="34" charset="0"/>
              </a:endParaRPr>
            </a:p>
            <a:p>
              <a:r>
                <a:rPr lang="en-US" sz="2400" dirty="0">
                  <a:latin typeface="Aptos" panose="020B0004020202020204" pitchFamily="34" charset="0"/>
                </a:rPr>
                <a:t>All specialties</a:t>
              </a:r>
            </a:p>
            <a:p>
              <a:endParaRPr lang="en-US" sz="1100" dirty="0">
                <a:latin typeface="Aptos" panose="020B0004020202020204" pitchFamily="34" charset="0"/>
              </a:endParaRPr>
            </a:p>
            <a:p>
              <a:r>
                <a:rPr lang="en-US" sz="2400" dirty="0">
                  <a:latin typeface="Aptos" panose="020B0004020202020204" pitchFamily="34" charset="0"/>
                </a:rPr>
                <a:t>All settings</a:t>
              </a:r>
            </a:p>
            <a:p>
              <a:endParaRPr lang="en-US" sz="1100" dirty="0">
                <a:latin typeface="Aptos" panose="020B0004020202020204" pitchFamily="34" charset="0"/>
              </a:endParaRPr>
            </a:p>
            <a:p>
              <a:r>
                <a:rPr lang="en-US" sz="2400" dirty="0">
                  <a:latin typeface="Aptos" panose="020B0004020202020204" pitchFamily="34" charset="0"/>
                </a:rPr>
                <a:t>All Initiatives </a:t>
              </a:r>
              <a:endParaRPr lang="LID4096" sz="2400" dirty="0">
                <a:latin typeface="Aptos" panose="020B00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69BA90-2E3F-7D8E-73ED-208BBB784138}"/>
                </a:ext>
              </a:extLst>
            </p:cNvPr>
            <p:cNvGrpSpPr/>
            <p:nvPr/>
          </p:nvGrpSpPr>
          <p:grpSpPr>
            <a:xfrm>
              <a:off x="6481099" y="2796535"/>
              <a:ext cx="537640" cy="2061670"/>
              <a:chOff x="7458536" y="2559668"/>
              <a:chExt cx="319254" cy="210577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A05D992-FEED-6DD4-15F0-CF4E676242A8}"/>
                  </a:ext>
                </a:extLst>
              </p:cNvPr>
              <p:cNvGrpSpPr/>
              <p:nvPr/>
            </p:nvGrpSpPr>
            <p:grpSpPr>
              <a:xfrm>
                <a:off x="7458536" y="2559668"/>
                <a:ext cx="319254" cy="2001403"/>
                <a:chOff x="841512" y="2133922"/>
                <a:chExt cx="319254" cy="2001403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B4AFA7A-9F84-C747-E719-ED6C49383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1512" y="2133922"/>
                  <a:ext cx="0" cy="2001403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Callout: Line 8">
                  <a:extLst>
                    <a:ext uri="{FF2B5EF4-FFF2-40B4-BE49-F238E27FC236}">
                      <a16:creationId xmlns:a16="http://schemas.microsoft.com/office/drawing/2014/main" id="{8F8F2CC0-F3C7-1033-7D11-2A7F70C0C78C}"/>
                    </a:ext>
                  </a:extLst>
                </p:cNvPr>
                <p:cNvSpPr/>
                <p:nvPr/>
              </p:nvSpPr>
              <p:spPr>
                <a:xfrm>
                  <a:off x="952500" y="3554948"/>
                  <a:ext cx="189668" cy="208740"/>
                </a:xfrm>
                <a:prstGeom prst="borderCallout1">
                  <a:avLst>
                    <a:gd name="adj1" fmla="val 49574"/>
                    <a:gd name="adj2" fmla="val -724"/>
                    <a:gd name="adj3" fmla="val 49230"/>
                    <a:gd name="adj4" fmla="val -65507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  <p:sp>
              <p:nvSpPr>
                <p:cNvPr id="10" name="Callout: Line 9">
                  <a:extLst>
                    <a:ext uri="{FF2B5EF4-FFF2-40B4-BE49-F238E27FC236}">
                      <a16:creationId xmlns:a16="http://schemas.microsoft.com/office/drawing/2014/main" id="{F001220F-934E-5401-8BB6-CB2D2046F66D}"/>
                    </a:ext>
                  </a:extLst>
                </p:cNvPr>
                <p:cNvSpPr/>
                <p:nvPr/>
              </p:nvSpPr>
              <p:spPr>
                <a:xfrm>
                  <a:off x="952500" y="2952911"/>
                  <a:ext cx="189668" cy="208740"/>
                </a:xfrm>
                <a:prstGeom prst="borderCallout1">
                  <a:avLst>
                    <a:gd name="adj1" fmla="val 49574"/>
                    <a:gd name="adj2" fmla="val -724"/>
                    <a:gd name="adj3" fmla="val 49230"/>
                    <a:gd name="adj4" fmla="val -65507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  <p:sp>
              <p:nvSpPr>
                <p:cNvPr id="11" name="Callout: Line 10">
                  <a:extLst>
                    <a:ext uri="{FF2B5EF4-FFF2-40B4-BE49-F238E27FC236}">
                      <a16:creationId xmlns:a16="http://schemas.microsoft.com/office/drawing/2014/main" id="{BE6E7786-3C0C-DA58-D335-9A217B486975}"/>
                    </a:ext>
                  </a:extLst>
                </p:cNvPr>
                <p:cNvSpPr/>
                <p:nvPr/>
              </p:nvSpPr>
              <p:spPr>
                <a:xfrm>
                  <a:off x="971098" y="2429224"/>
                  <a:ext cx="189668" cy="208740"/>
                </a:xfrm>
                <a:prstGeom prst="borderCallout1">
                  <a:avLst>
                    <a:gd name="adj1" fmla="val 49574"/>
                    <a:gd name="adj2" fmla="val -724"/>
                    <a:gd name="adj3" fmla="val 49230"/>
                    <a:gd name="adj4" fmla="val -65507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</p:grpSp>
          <p:sp>
            <p:nvSpPr>
              <p:cNvPr id="13" name="Callout: Line 12">
                <a:extLst>
                  <a:ext uri="{FF2B5EF4-FFF2-40B4-BE49-F238E27FC236}">
                    <a16:creationId xmlns:a16="http://schemas.microsoft.com/office/drawing/2014/main" id="{77201391-8350-978C-37F4-926E3B5344EA}"/>
                  </a:ext>
                </a:extLst>
              </p:cNvPr>
              <p:cNvSpPr/>
              <p:nvPr/>
            </p:nvSpPr>
            <p:spPr>
              <a:xfrm>
                <a:off x="7576466" y="4456701"/>
                <a:ext cx="189668" cy="208740"/>
              </a:xfrm>
              <a:prstGeom prst="borderCallout1">
                <a:avLst>
                  <a:gd name="adj1" fmla="val 49574"/>
                  <a:gd name="adj2" fmla="val -724"/>
                  <a:gd name="adj3" fmla="val 49230"/>
                  <a:gd name="adj4" fmla="val -65507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2932295-A650-796B-21F9-DEF420D32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69145" y="3892381"/>
            <a:ext cx="666777" cy="1917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DD26C7-72D9-3996-553A-39950067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693943" y="3822204"/>
            <a:ext cx="666777" cy="191766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517AD25-0EC8-48C5-FAEB-4A4B2A36E8F5}"/>
              </a:ext>
            </a:extLst>
          </p:cNvPr>
          <p:cNvGrpSpPr/>
          <p:nvPr/>
        </p:nvGrpSpPr>
        <p:grpSpPr>
          <a:xfrm>
            <a:off x="222188" y="3657600"/>
            <a:ext cx="960690" cy="1035231"/>
            <a:chOff x="222188" y="3657600"/>
            <a:chExt cx="960690" cy="103523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AD13E4F-CAB7-8D93-2191-D9AE69F648C7}"/>
                </a:ext>
              </a:extLst>
            </p:cNvPr>
            <p:cNvGrpSpPr/>
            <p:nvPr/>
          </p:nvGrpSpPr>
          <p:grpSpPr>
            <a:xfrm>
              <a:off x="222188" y="3748526"/>
              <a:ext cx="960690" cy="944305"/>
              <a:chOff x="1983276" y="4147417"/>
              <a:chExt cx="960690" cy="94430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9C554E4-0DAB-D75F-496D-C68F87B1E637}"/>
                  </a:ext>
                </a:extLst>
              </p:cNvPr>
              <p:cNvGrpSpPr/>
              <p:nvPr/>
            </p:nvGrpSpPr>
            <p:grpSpPr>
              <a:xfrm>
                <a:off x="1983276" y="4147417"/>
                <a:ext cx="960690" cy="944305"/>
                <a:chOff x="5410018" y="4936921"/>
                <a:chExt cx="960690" cy="944305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D94F8FCD-4425-90A5-242A-288DAA575E6B}"/>
                    </a:ext>
                  </a:extLst>
                </p:cNvPr>
                <p:cNvGrpSpPr/>
                <p:nvPr/>
              </p:nvGrpSpPr>
              <p:grpSpPr>
                <a:xfrm>
                  <a:off x="5410018" y="4968618"/>
                  <a:ext cx="960690" cy="905615"/>
                  <a:chOff x="5348376" y="5210063"/>
                  <a:chExt cx="1021731" cy="676682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BC5DA3E-0A45-8BCE-06EA-013173C00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4454" y="5783317"/>
                    <a:ext cx="175653" cy="1034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C8BB28B9-CD00-F525-7C28-CEC834364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8376" y="5210063"/>
                    <a:ext cx="169248" cy="1245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81F5888F-AAB0-D0CD-FC06-7ABDCF3A34C1}"/>
                    </a:ext>
                  </a:extLst>
                </p:cNvPr>
                <p:cNvGrpSpPr/>
                <p:nvPr/>
              </p:nvGrpSpPr>
              <p:grpSpPr>
                <a:xfrm rot="6036193">
                  <a:off x="5442577" y="5002309"/>
                  <a:ext cx="944305" cy="813529"/>
                  <a:chOff x="5514753" y="5225832"/>
                  <a:chExt cx="944305" cy="81352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D1CCB67-FD45-A70E-3F97-86A55E217D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6290781" y="5871085"/>
                    <a:ext cx="179815" cy="1567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39FFD86-A4DD-978A-AF42-83A2A81F43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5505913" y="5234672"/>
                    <a:ext cx="167798" cy="15011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A5327EB-0315-C009-A1DA-3005F68EDBF9}"/>
                  </a:ext>
                </a:extLst>
              </p:cNvPr>
              <p:cNvGrpSpPr/>
              <p:nvPr/>
            </p:nvGrpSpPr>
            <p:grpSpPr>
              <a:xfrm rot="19021646">
                <a:off x="1999465" y="4185446"/>
                <a:ext cx="934607" cy="860863"/>
                <a:chOff x="5376116" y="5243502"/>
                <a:chExt cx="993991" cy="643243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0792462-C5A3-05E8-279C-C9A76681C8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4454" y="5783317"/>
                  <a:ext cx="175653" cy="1034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513C2D7-6B0D-2FC6-EA89-B664D8CFF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6116" y="5243502"/>
                  <a:ext cx="169248" cy="1245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91B652C-252A-1BEB-4D32-E34DA3605AE3}"/>
                </a:ext>
              </a:extLst>
            </p:cNvPr>
            <p:cNvCxnSpPr>
              <a:cxnSpLocks/>
            </p:cNvCxnSpPr>
            <p:nvPr/>
          </p:nvCxnSpPr>
          <p:spPr>
            <a:xfrm>
              <a:off x="733881" y="3657600"/>
              <a:ext cx="0" cy="240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91C546-D276-DC66-802C-297E979D063F}"/>
              </a:ext>
            </a:extLst>
          </p:cNvPr>
          <p:cNvGrpSpPr/>
          <p:nvPr/>
        </p:nvGrpSpPr>
        <p:grpSpPr>
          <a:xfrm rot="10800000">
            <a:off x="3546986" y="4851212"/>
            <a:ext cx="960690" cy="1035231"/>
            <a:chOff x="222188" y="3657600"/>
            <a:chExt cx="960690" cy="10352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78026D2-C8E9-A2AF-022A-47880E0DDCC5}"/>
                </a:ext>
              </a:extLst>
            </p:cNvPr>
            <p:cNvGrpSpPr/>
            <p:nvPr/>
          </p:nvGrpSpPr>
          <p:grpSpPr>
            <a:xfrm>
              <a:off x="222188" y="3748526"/>
              <a:ext cx="960690" cy="944305"/>
              <a:chOff x="1983276" y="4147417"/>
              <a:chExt cx="960690" cy="94430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3C47E5B-D180-92FC-5B95-F306C28F36AA}"/>
                  </a:ext>
                </a:extLst>
              </p:cNvPr>
              <p:cNvGrpSpPr/>
              <p:nvPr/>
            </p:nvGrpSpPr>
            <p:grpSpPr>
              <a:xfrm>
                <a:off x="1983276" y="4147417"/>
                <a:ext cx="960690" cy="944305"/>
                <a:chOff x="5410018" y="4936921"/>
                <a:chExt cx="960690" cy="944305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A46FDFB3-6A25-BB2C-0CB1-BC5329375E6E}"/>
                    </a:ext>
                  </a:extLst>
                </p:cNvPr>
                <p:cNvGrpSpPr/>
                <p:nvPr/>
              </p:nvGrpSpPr>
              <p:grpSpPr>
                <a:xfrm>
                  <a:off x="5410018" y="4968618"/>
                  <a:ext cx="960690" cy="905615"/>
                  <a:chOff x="5348376" y="5210063"/>
                  <a:chExt cx="1021731" cy="676682"/>
                </a:xfrm>
              </p:grpSpPr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496E0918-6745-C972-D8FE-B1FC018DC0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4454" y="5783317"/>
                    <a:ext cx="175653" cy="1034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6F22911-B368-F0CE-FF4A-9E0F4C84F4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8376" y="5210063"/>
                    <a:ext cx="169248" cy="1245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7A8E588-108D-24D8-EC1F-393F4689D73C}"/>
                    </a:ext>
                  </a:extLst>
                </p:cNvPr>
                <p:cNvGrpSpPr/>
                <p:nvPr/>
              </p:nvGrpSpPr>
              <p:grpSpPr>
                <a:xfrm rot="6036193">
                  <a:off x="5442577" y="5002309"/>
                  <a:ext cx="944305" cy="813529"/>
                  <a:chOff x="5514753" y="5225832"/>
                  <a:chExt cx="944305" cy="813529"/>
                </a:xfrm>
              </p:grpSpPr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AD3D8D0F-125E-1550-9AA0-97E3870E89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6290781" y="5871085"/>
                    <a:ext cx="179815" cy="1567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F12A5DBB-188D-BD36-6DA1-F43691978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5563807" flipH="1">
                    <a:off x="5505913" y="5234672"/>
                    <a:ext cx="167798" cy="15011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EDFBB2A-72E4-1FF1-3E77-D8F79A21C30C}"/>
                  </a:ext>
                </a:extLst>
              </p:cNvPr>
              <p:cNvGrpSpPr/>
              <p:nvPr/>
            </p:nvGrpSpPr>
            <p:grpSpPr>
              <a:xfrm rot="19021646">
                <a:off x="1999465" y="4185446"/>
                <a:ext cx="934607" cy="860863"/>
                <a:chOff x="5376116" y="5243502"/>
                <a:chExt cx="993991" cy="643243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63F8D26-4213-A281-B6EE-3B9EC1324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4454" y="5783317"/>
                  <a:ext cx="175653" cy="1034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679923A0-F9F9-58DC-8C26-3D93C4DE6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6116" y="5243502"/>
                  <a:ext cx="169248" cy="1245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44D7CA-2EF0-E186-8C48-C6381951570E}"/>
                </a:ext>
              </a:extLst>
            </p:cNvPr>
            <p:cNvCxnSpPr>
              <a:cxnSpLocks/>
            </p:cNvCxnSpPr>
            <p:nvPr/>
          </p:nvCxnSpPr>
          <p:spPr>
            <a:xfrm>
              <a:off x="733881" y="3657600"/>
              <a:ext cx="0" cy="240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Gear - Wikipedia">
            <a:extLst>
              <a:ext uri="{FF2B5EF4-FFF2-40B4-BE49-F238E27FC236}">
                <a16:creationId xmlns:a16="http://schemas.microsoft.com/office/drawing/2014/main" id="{1972F3BE-9232-704B-CE24-0536BD0E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4" y="4274148"/>
            <a:ext cx="1495872" cy="10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05EE2-52E2-FBAC-6835-8EEA2E75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2BBDD8-8D49-4D88-8935-FBC3DCA33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314" y="2"/>
            <a:ext cx="7556686" cy="6857998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55A68-47CC-5E04-759A-6AF35979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781" y="620720"/>
            <a:ext cx="6157545" cy="5523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Concept of </a:t>
            </a:r>
            <a:r>
              <a:rPr lang="en-US" sz="6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Essential Emergency and Critical Care</a:t>
            </a:r>
            <a:br>
              <a:rPr lang="en-US" sz="6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(EECC)</a:t>
            </a:r>
          </a:p>
        </p:txBody>
      </p:sp>
      <p:pic>
        <p:nvPicPr>
          <p:cNvPr id="2050" name="Picture 2" descr="EECC Global">
            <a:extLst>
              <a:ext uri="{FF2B5EF4-FFF2-40B4-BE49-F238E27FC236}">
                <a16:creationId xmlns:a16="http://schemas.microsoft.com/office/drawing/2014/main" id="{A34AC687-3E32-48BB-9B43-10E559B19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96"/>
          <a:stretch/>
        </p:blipFill>
        <p:spPr bwMode="auto">
          <a:xfrm>
            <a:off x="1008105" y="262374"/>
            <a:ext cx="2537902" cy="60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6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893FB-3E20-B760-5065-1B0303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20E4-FF54-2AC4-A0CC-FF433242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Emergency and Critical Care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548D3-610C-BFF3-4B76-7EA76D1B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9D93E3-9821-7EF3-C402-247E123F2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89" y="1658420"/>
            <a:ext cx="10460880" cy="443356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EECC is the most simple, first-line form of care for critically ill patients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It is “</a:t>
            </a:r>
            <a:r>
              <a:rPr lang="en-US" sz="2800" i="1" dirty="0">
                <a:solidFill>
                  <a:srgbClr val="FF0000"/>
                </a:solidFill>
              </a:rPr>
              <a:t>the care that all critically ill patients should receive in all hospitals in the world</a:t>
            </a:r>
            <a:r>
              <a:rPr lang="en-US" sz="2800" dirty="0"/>
              <a:t>”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All patients = irrespective of age, gender, diagnosis or social status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</a:rPr>
              <a:t>EECC specifies the minimum standards of care required in critical illness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b="1" u="sng" dirty="0"/>
              <a:t>A concept and systems innovation</a:t>
            </a:r>
          </a:p>
        </p:txBody>
      </p:sp>
    </p:spTree>
    <p:extLst>
      <p:ext uri="{BB962C8B-B14F-4D97-AF65-F5344CB8AC3E}">
        <p14:creationId xmlns:p14="http://schemas.microsoft.com/office/powerpoint/2010/main" val="2315449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B95DA-AF91-4384-7105-988D9801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9F9A-B0ED-F8BD-9E61-9E90D791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b="1" cap="none" dirty="0">
                <a:solidFill>
                  <a:srgbClr val="C00000"/>
                </a:solidFill>
              </a:rPr>
              <a:t>EECC conceptual framework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1A48E-7911-7EC7-0972-2CB4D25B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F19B61-610C-849D-983E-4403F327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86" y="2209163"/>
            <a:ext cx="8907028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D3B1E-CC9C-289A-63FA-F9BD868E7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45E0-AEFD-B46D-3DFC-2DE874C4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Critical care: levels of complexity and cost</a:t>
            </a:r>
            <a:endParaRPr lang="LID4096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E897D-5650-48F1-DE82-74DCAACC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7F239-85D5-5A24-10A5-BC905BC7D329}"/>
              </a:ext>
            </a:extLst>
          </p:cNvPr>
          <p:cNvGrpSpPr/>
          <p:nvPr/>
        </p:nvGrpSpPr>
        <p:grpSpPr>
          <a:xfrm>
            <a:off x="3112295" y="1969416"/>
            <a:ext cx="7553885" cy="4540455"/>
            <a:chOff x="2966733" y="2253862"/>
            <a:chExt cx="7553885" cy="4540455"/>
          </a:xfrm>
        </p:grpSpPr>
        <p:sp>
          <p:nvSpPr>
            <p:cNvPr id="15" name="Likbent triangel 2">
              <a:extLst>
                <a:ext uri="{FF2B5EF4-FFF2-40B4-BE49-F238E27FC236}">
                  <a16:creationId xmlns:a16="http://schemas.microsoft.com/office/drawing/2014/main" id="{BFFCB3AE-548D-6406-1088-67EAC55E9B6D}"/>
                </a:ext>
              </a:extLst>
            </p:cNvPr>
            <p:cNvSpPr/>
            <p:nvPr/>
          </p:nvSpPr>
          <p:spPr>
            <a:xfrm flipH="1">
              <a:off x="7487669" y="3825983"/>
              <a:ext cx="1332140" cy="1054276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Likbent triangel 4">
              <a:extLst>
                <a:ext uri="{FF2B5EF4-FFF2-40B4-BE49-F238E27FC236}">
                  <a16:creationId xmlns:a16="http://schemas.microsoft.com/office/drawing/2014/main" id="{A8F55EF7-4F51-A8DE-7A43-323E46E7CCA6}"/>
                </a:ext>
              </a:extLst>
            </p:cNvPr>
            <p:cNvSpPr/>
            <p:nvPr/>
          </p:nvSpPr>
          <p:spPr>
            <a:xfrm flipH="1">
              <a:off x="6155512" y="2671233"/>
              <a:ext cx="1328152" cy="115475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7" name="Likbent triangel 5">
              <a:extLst>
                <a:ext uri="{FF2B5EF4-FFF2-40B4-BE49-F238E27FC236}">
                  <a16:creationId xmlns:a16="http://schemas.microsoft.com/office/drawing/2014/main" id="{B4121439-1ABC-13F4-A50C-CA8FA54C3A90}"/>
                </a:ext>
              </a:extLst>
            </p:cNvPr>
            <p:cNvSpPr/>
            <p:nvPr/>
          </p:nvSpPr>
          <p:spPr>
            <a:xfrm>
              <a:off x="4837486" y="2666220"/>
              <a:ext cx="1318027" cy="1159763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Likbent triangel 6">
              <a:extLst>
                <a:ext uri="{FF2B5EF4-FFF2-40B4-BE49-F238E27FC236}">
                  <a16:creationId xmlns:a16="http://schemas.microsoft.com/office/drawing/2014/main" id="{9A23E91B-AE00-BE0D-B016-C6B3DB2496EB}"/>
                </a:ext>
              </a:extLst>
            </p:cNvPr>
            <p:cNvSpPr/>
            <p:nvPr/>
          </p:nvSpPr>
          <p:spPr>
            <a:xfrm>
              <a:off x="3569193" y="3818348"/>
              <a:ext cx="1284681" cy="1061911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9E4DC40B-63CD-CB79-7C00-7CBE84161718}"/>
                </a:ext>
              </a:extLst>
            </p:cNvPr>
            <p:cNvSpPr txBox="1"/>
            <p:nvPr/>
          </p:nvSpPr>
          <p:spPr>
            <a:xfrm>
              <a:off x="9023849" y="2253862"/>
              <a:ext cx="1066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Examples</a:t>
              </a: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AE2A6E0A-E487-D3A6-4EF6-43D92584BF33}"/>
                </a:ext>
              </a:extLst>
            </p:cNvPr>
            <p:cNvSpPr txBox="1"/>
            <p:nvPr/>
          </p:nvSpPr>
          <p:spPr>
            <a:xfrm>
              <a:off x="8660108" y="2945628"/>
              <a:ext cx="18605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ECMO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CRRT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Mechanical Ventilation</a:t>
              </a:r>
            </a:p>
            <a:p>
              <a:pPr algn="ctr"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ABBC894-2786-DFA4-E2F3-9A87FCC8B2F7}"/>
                </a:ext>
              </a:extLst>
            </p:cNvPr>
            <p:cNvSpPr txBox="1"/>
            <p:nvPr/>
          </p:nvSpPr>
          <p:spPr>
            <a:xfrm>
              <a:off x="9020846" y="4044334"/>
              <a:ext cx="11390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CPAP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Vasopressors</a:t>
              </a:r>
            </a:p>
            <a:p>
              <a:pPr algn="ctr"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D50558C8-7C9E-45CC-3CFC-D8BC1CE85103}"/>
                </a:ext>
              </a:extLst>
            </p:cNvPr>
            <p:cNvSpPr txBox="1"/>
            <p:nvPr/>
          </p:nvSpPr>
          <p:spPr>
            <a:xfrm>
              <a:off x="8878860" y="4976195"/>
              <a:ext cx="163865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Airway protection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Oxygen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Intravenous fluids </a:t>
              </a:r>
              <a:endParaRPr lang="en-GB" sz="14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Triage &amp; monitoring</a:t>
              </a:r>
            </a:p>
            <a:p>
              <a:pPr algn="ctr">
                <a:defRPr/>
              </a:pPr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BFED4C25-88DA-D0FC-1438-86060ECF063E}"/>
                </a:ext>
              </a:extLst>
            </p:cNvPr>
            <p:cNvSpPr/>
            <p:nvPr/>
          </p:nvSpPr>
          <p:spPr>
            <a:xfrm>
              <a:off x="3579438" y="4880042"/>
              <a:ext cx="5240372" cy="12349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C6727152-459B-A81F-82FE-8AD1A094661E}"/>
                </a:ext>
              </a:extLst>
            </p:cNvPr>
            <p:cNvSpPr/>
            <p:nvPr/>
          </p:nvSpPr>
          <p:spPr>
            <a:xfrm>
              <a:off x="4859370" y="3818348"/>
              <a:ext cx="2628288" cy="10619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5" name="Straight Connector 29">
              <a:extLst>
                <a:ext uri="{FF2B5EF4-FFF2-40B4-BE49-F238E27FC236}">
                  <a16:creationId xmlns:a16="http://schemas.microsoft.com/office/drawing/2014/main" id="{72FFAD0E-5F31-F610-9DBD-5DC4A7F49394}"/>
                </a:ext>
              </a:extLst>
            </p:cNvPr>
            <p:cNvCxnSpPr>
              <a:cxnSpLocks/>
            </p:cNvCxnSpPr>
            <p:nvPr/>
          </p:nvCxnSpPr>
          <p:spPr>
            <a:xfrm>
              <a:off x="4859370" y="3810713"/>
              <a:ext cx="0" cy="288032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0">
              <a:extLst>
                <a:ext uri="{FF2B5EF4-FFF2-40B4-BE49-F238E27FC236}">
                  <a16:creationId xmlns:a16="http://schemas.microsoft.com/office/drawing/2014/main" id="{2B0C45A9-41E4-154F-61B9-6A9C47CB2F8D}"/>
                </a:ext>
              </a:extLst>
            </p:cNvPr>
            <p:cNvCxnSpPr>
              <a:cxnSpLocks/>
            </p:cNvCxnSpPr>
            <p:nvPr/>
          </p:nvCxnSpPr>
          <p:spPr>
            <a:xfrm>
              <a:off x="7487662" y="3810713"/>
              <a:ext cx="0" cy="288032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1">
              <a:extLst>
                <a:ext uri="{FF2B5EF4-FFF2-40B4-BE49-F238E27FC236}">
                  <a16:creationId xmlns:a16="http://schemas.microsoft.com/office/drawing/2014/main" id="{A1276148-8130-3792-F769-4661AA2E6C5C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12" y="2665356"/>
              <a:ext cx="0" cy="403244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364A11B0-F127-1F6E-7EF5-309E2CD4D228}"/>
                </a:ext>
              </a:extLst>
            </p:cNvPr>
            <p:cNvSpPr txBox="1"/>
            <p:nvPr/>
          </p:nvSpPr>
          <p:spPr>
            <a:xfrm>
              <a:off x="4227511" y="3088929"/>
              <a:ext cx="4930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prstClr val="black"/>
                  </a:solidFill>
                  <a:latin typeface="Calibri"/>
                </a:rPr>
                <a:t>Advanced Emergency and Critical Care</a:t>
              </a:r>
            </a:p>
            <a:p>
              <a:pPr>
                <a:defRPr/>
              </a:pPr>
              <a:endParaRPr lang="en-GB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234E9E65-0D3E-636C-3CD7-33EAF39F701E}"/>
                </a:ext>
              </a:extLst>
            </p:cNvPr>
            <p:cNvSpPr txBox="1"/>
            <p:nvPr/>
          </p:nvSpPr>
          <p:spPr>
            <a:xfrm>
              <a:off x="3874823" y="4240975"/>
              <a:ext cx="46496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Intermediate Emergency and Critical Care</a:t>
              </a:r>
            </a:p>
            <a:p>
              <a:pPr>
                <a:defRPr/>
              </a:pPr>
              <a:endParaRPr lang="en-GB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9553A95C-234D-422C-7ED4-0E170812FFA1}"/>
                </a:ext>
              </a:extLst>
            </p:cNvPr>
            <p:cNvSpPr txBox="1"/>
            <p:nvPr/>
          </p:nvSpPr>
          <p:spPr>
            <a:xfrm>
              <a:off x="4227511" y="5331436"/>
              <a:ext cx="4104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9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Essential Emergency and Critical Care</a:t>
              </a:r>
            </a:p>
            <a:p>
              <a:pPr>
                <a:defRPr/>
              </a:pPr>
              <a:endParaRPr lang="en-GB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240701D4-CE48-01E7-D12F-25EAE72EC199}"/>
                </a:ext>
              </a:extLst>
            </p:cNvPr>
            <p:cNvSpPr txBox="1"/>
            <p:nvPr/>
          </p:nvSpPr>
          <p:spPr>
            <a:xfrm>
              <a:off x="2966733" y="3449676"/>
              <a:ext cx="461665" cy="26666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Complexity &amp; cost of  care</a:t>
              </a:r>
            </a:p>
          </p:txBody>
        </p:sp>
        <p:cxnSp>
          <p:nvCxnSpPr>
            <p:cNvPr id="32" name="Straight Arrow Connector 36">
              <a:extLst>
                <a:ext uri="{FF2B5EF4-FFF2-40B4-BE49-F238E27FC236}">
                  <a16:creationId xmlns:a16="http://schemas.microsoft.com/office/drawing/2014/main" id="{7CB97364-4479-F22B-EDA8-F3EF08417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4330" y="2665356"/>
              <a:ext cx="0" cy="348039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9">
              <a:extLst>
                <a:ext uri="{FF2B5EF4-FFF2-40B4-BE49-F238E27FC236}">
                  <a16:creationId xmlns:a16="http://schemas.microsoft.com/office/drawing/2014/main" id="{F36F4A17-5786-0115-DEC1-3918F753443F}"/>
                </a:ext>
              </a:extLst>
            </p:cNvPr>
            <p:cNvSpPr txBox="1"/>
            <p:nvPr/>
          </p:nvSpPr>
          <p:spPr>
            <a:xfrm>
              <a:off x="6557242" y="6201823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ICU</a:t>
              </a:r>
            </a:p>
          </p:txBody>
        </p: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B7BD6F80-7A53-125E-09C0-D9C77C9DCED9}"/>
                </a:ext>
              </a:extLst>
            </p:cNvPr>
            <p:cNvSpPr txBox="1"/>
            <p:nvPr/>
          </p:nvSpPr>
          <p:spPr>
            <a:xfrm>
              <a:off x="7808099" y="6177685"/>
              <a:ext cx="691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Ward</a:t>
              </a:r>
            </a:p>
          </p:txBody>
        </p:sp>
        <p:sp>
          <p:nvSpPr>
            <p:cNvPr id="35" name="textruta 35">
              <a:extLst>
                <a:ext uri="{FF2B5EF4-FFF2-40B4-BE49-F238E27FC236}">
                  <a16:creationId xmlns:a16="http://schemas.microsoft.com/office/drawing/2014/main" id="{CB5C6EE6-2D9A-68A5-331B-394E5D438AA7}"/>
                </a:ext>
              </a:extLst>
            </p:cNvPr>
            <p:cNvSpPr txBox="1"/>
            <p:nvPr/>
          </p:nvSpPr>
          <p:spPr>
            <a:xfrm>
              <a:off x="3590293" y="6145746"/>
              <a:ext cx="12744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Emergency</a:t>
              </a:r>
            </a:p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Unit</a:t>
              </a:r>
            </a:p>
          </p:txBody>
        </p:sp>
        <p:sp>
          <p:nvSpPr>
            <p:cNvPr id="36" name="textruta 36">
              <a:extLst>
                <a:ext uri="{FF2B5EF4-FFF2-40B4-BE49-F238E27FC236}">
                  <a16:creationId xmlns:a16="http://schemas.microsoft.com/office/drawing/2014/main" id="{3C3D2A19-BB58-8091-940B-A6E78188F625}"/>
                </a:ext>
              </a:extLst>
            </p:cNvPr>
            <p:cNvSpPr txBox="1"/>
            <p:nvPr/>
          </p:nvSpPr>
          <p:spPr>
            <a:xfrm>
              <a:off x="4800320" y="6147986"/>
              <a:ext cx="12744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Operating Theatre</a:t>
              </a:r>
            </a:p>
          </p:txBody>
        </p:sp>
      </p:grpSp>
      <p:pic>
        <p:nvPicPr>
          <p:cNvPr id="37" name="Bildobjekt 3">
            <a:extLst>
              <a:ext uri="{FF2B5EF4-FFF2-40B4-BE49-F238E27FC236}">
                <a16:creationId xmlns:a16="http://schemas.microsoft.com/office/drawing/2014/main" id="{3AED562B-7A0D-1858-729A-B613CAA93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8" t="31961" r="12888" b="29078"/>
          <a:stretch/>
        </p:blipFill>
        <p:spPr>
          <a:xfrm>
            <a:off x="2512258" y="5731078"/>
            <a:ext cx="410833" cy="308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E942C6-9F56-9E15-F6B3-BFAE9F94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21" y="1807823"/>
            <a:ext cx="1620975" cy="13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52F8F-1CAF-940B-EC65-1FAE772AE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227D-02AC-19F2-C228-542664DF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sv-SE" dirty="0">
                <a:solidFill>
                  <a:srgbClr val="C00000"/>
                </a:solidFill>
              </a:rPr>
              <a:t>Consensus around the content of </a:t>
            </a:r>
            <a:r>
              <a:rPr lang="en-GB" dirty="0">
                <a:solidFill>
                  <a:srgbClr val="C00000"/>
                </a:solidFill>
              </a:rPr>
              <a:t>EECC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A06A4-FF7A-127E-057D-E90EEB4A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3" name="Bildobjekt 4">
            <a:extLst>
              <a:ext uri="{FF2B5EF4-FFF2-40B4-BE49-F238E27FC236}">
                <a16:creationId xmlns:a16="http://schemas.microsoft.com/office/drawing/2014/main" id="{6CAB7ACF-BA81-46CD-55A9-85F68BAAA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5" b="1"/>
          <a:stretch/>
        </p:blipFill>
        <p:spPr>
          <a:xfrm>
            <a:off x="7452509" y="4114422"/>
            <a:ext cx="4409295" cy="24996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5FC2F-DB46-3DFB-B2A7-49EC71A76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71" y="1794039"/>
            <a:ext cx="4513633" cy="1752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45B79-2FC6-AEDF-135A-0DCBF4F6D598}"/>
              </a:ext>
            </a:extLst>
          </p:cNvPr>
          <p:cNvSpPr txBox="1"/>
          <p:nvPr/>
        </p:nvSpPr>
        <p:spPr>
          <a:xfrm>
            <a:off x="342088" y="1837025"/>
            <a:ext cx="621935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/>
              <a:t>Delphi consensus </a:t>
            </a:r>
          </a:p>
          <a:p>
            <a:r>
              <a:rPr lang="en-GB" sz="2400" b="1" dirty="0"/>
              <a:t>269</a:t>
            </a:r>
            <a:r>
              <a:rPr lang="en-GB" dirty="0"/>
              <a:t> clinical experts from different acute care disciplines and resource settings</a:t>
            </a:r>
          </a:p>
          <a:p>
            <a:pPr marL="503238" lvl="2" indent="-285750">
              <a:buFont typeface="Arial" panose="020B0604020202020204" pitchFamily="34" charset="0"/>
              <a:buChar char="•"/>
            </a:pPr>
            <a:r>
              <a:rPr lang="en-GB" dirty="0"/>
              <a:t>From LIC (67%), MIC and HIC</a:t>
            </a:r>
          </a:p>
          <a:p>
            <a:pPr marL="503238" lvl="2" indent="-285750">
              <a:buFont typeface="Arial" panose="020B0604020202020204" pitchFamily="34" charset="0"/>
              <a:buChar char="•"/>
            </a:pPr>
            <a:r>
              <a:rPr lang="en-GB" dirty="0"/>
              <a:t>Clinical expertise from emergency care, intensive care, medicine, surgery, paediatrics, obstetrics etc…</a:t>
            </a:r>
          </a:p>
          <a:p>
            <a:pPr marL="217488" lvl="2"/>
            <a:r>
              <a:rPr lang="en-GB" dirty="0"/>
              <a:t>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ABCA5-5AE4-80B0-1B2A-24423384A4DF}"/>
              </a:ext>
            </a:extLst>
          </p:cNvPr>
          <p:cNvSpPr txBox="1"/>
          <p:nvPr/>
        </p:nvSpPr>
        <p:spPr>
          <a:xfrm>
            <a:off x="5527540" y="4649393"/>
            <a:ext cx="2542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Hospital readiness requirements</a:t>
            </a: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598848BF-70B2-7392-BA2E-61E58CE9FA2B}"/>
              </a:ext>
            </a:extLst>
          </p:cNvPr>
          <p:cNvSpPr/>
          <p:nvPr/>
        </p:nvSpPr>
        <p:spPr>
          <a:xfrm>
            <a:off x="775825" y="4757534"/>
            <a:ext cx="1246930" cy="1213412"/>
          </a:xfrm>
          <a:prstGeom prst="octagon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40</a:t>
            </a:r>
            <a:endParaRPr lang="LID4096" sz="3200" b="1" dirty="0"/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6A8EAAA1-2C46-3F79-FA2B-BAB323C6E227}"/>
              </a:ext>
            </a:extLst>
          </p:cNvPr>
          <p:cNvSpPr/>
          <p:nvPr/>
        </p:nvSpPr>
        <p:spPr>
          <a:xfrm>
            <a:off x="4280611" y="4722289"/>
            <a:ext cx="1246929" cy="1213412"/>
          </a:xfrm>
          <a:prstGeom prst="octagon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66</a:t>
            </a:r>
            <a:endParaRPr lang="LID4096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9E069-7B6C-4ADB-A953-041ECA835B0E}"/>
              </a:ext>
            </a:extLst>
          </p:cNvPr>
          <p:cNvSpPr txBox="1"/>
          <p:nvPr/>
        </p:nvSpPr>
        <p:spPr>
          <a:xfrm>
            <a:off x="2022755" y="4772505"/>
            <a:ext cx="1980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Clinical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8593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47C7-7CFC-7243-9C3E-88E99713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417A-E1C8-51FC-EE5A-1595B1EC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rgbClr val="C00000"/>
                </a:solidFill>
              </a:rPr>
              <a:t>EECC clinical processes 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50D73-353C-92FB-9458-32F4AD19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38DA81B-0DAA-85A9-E5A5-785B8EFA0063}"/>
              </a:ext>
            </a:extLst>
          </p:cNvPr>
          <p:cNvSpPr txBox="1">
            <a:spLocks/>
          </p:cNvSpPr>
          <p:nvPr/>
        </p:nvSpPr>
        <p:spPr>
          <a:xfrm>
            <a:off x="1253459" y="1471061"/>
            <a:ext cx="10515600" cy="1187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GB" b="1" dirty="0"/>
              <a:t>40 </a:t>
            </a:r>
            <a:r>
              <a:rPr lang="en-GB" dirty="0"/>
              <a:t>clinical processes</a:t>
            </a:r>
          </a:p>
          <a:p>
            <a:pPr lvl="2"/>
            <a:r>
              <a:rPr lang="en-GB" sz="2400" dirty="0"/>
              <a:t>e.g. triage/identification emergency units and wards,  oxygen treatment (but not blood transfusion or CPAP)</a:t>
            </a:r>
          </a:p>
          <a:p>
            <a:endParaRPr lang="en-SE" sz="18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1C073FF-F147-EB3F-D189-EAEA898B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157" y="2658515"/>
            <a:ext cx="5027199" cy="4176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C395BFA3-1413-E580-3EAD-A64DFC6E35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05"/>
          <a:stretch/>
        </p:blipFill>
        <p:spPr>
          <a:xfrm>
            <a:off x="7008538" y="2658514"/>
            <a:ext cx="4900734" cy="4056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22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EC4C-03AC-1A80-8EC4-E08EB9AB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938E-0C82-4E93-AC1C-34DFD987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sv-SE" dirty="0">
                <a:solidFill>
                  <a:srgbClr val="C00000"/>
                </a:solidFill>
              </a:rPr>
              <a:t>Consensus around the content of </a:t>
            </a:r>
            <a:r>
              <a:rPr lang="en-GB" dirty="0">
                <a:solidFill>
                  <a:srgbClr val="C00000"/>
                </a:solidFill>
              </a:rPr>
              <a:t>EECC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A339F-E830-B493-E19D-6D7CB715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EA72B38-4C47-88C9-1702-C93F8B85A36D}"/>
              </a:ext>
            </a:extLst>
          </p:cNvPr>
          <p:cNvSpPr txBox="1">
            <a:spLocks/>
          </p:cNvSpPr>
          <p:nvPr/>
        </p:nvSpPr>
        <p:spPr>
          <a:xfrm>
            <a:off x="586899" y="1545340"/>
            <a:ext cx="10515600" cy="16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GB" sz="2800" b="1" dirty="0"/>
              <a:t>66</a:t>
            </a:r>
            <a:r>
              <a:rPr lang="en-GB" b="1" dirty="0"/>
              <a:t> </a:t>
            </a:r>
            <a:r>
              <a:rPr lang="en-GB" dirty="0"/>
              <a:t>hospital readiness requirements </a:t>
            </a:r>
          </a:p>
          <a:p>
            <a:pPr lvl="2"/>
            <a:r>
              <a:rPr lang="en-GB" sz="2400" dirty="0" err="1"/>
              <a:t>Equipments</a:t>
            </a:r>
            <a:r>
              <a:rPr lang="en-GB" sz="2400" dirty="0"/>
              <a:t>, consumables, HR, drugs, routines, guidelines, infrastructure</a:t>
            </a:r>
          </a:p>
          <a:p>
            <a:pPr lvl="2"/>
            <a:r>
              <a:rPr lang="en-GB" sz="2400" dirty="0"/>
              <a:t>e.g. pulse-oximeters, iv-giving sets. </a:t>
            </a:r>
          </a:p>
          <a:p>
            <a:endParaRPr lang="en-SE" sz="1800" dirty="0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09DF6B6-BDC1-6151-A64E-FE90874C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31" y="3270685"/>
            <a:ext cx="5082969" cy="3374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1C448F0-0554-F20B-4BC5-2857F4E6F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99"/>
          <a:stretch/>
        </p:blipFill>
        <p:spPr>
          <a:xfrm>
            <a:off x="6623353" y="3270685"/>
            <a:ext cx="4791570" cy="3374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416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206F4-58B7-5D46-76F3-FFA0C731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425" y="2054929"/>
            <a:ext cx="7069145" cy="36086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55B9FD-5BFE-9013-4D57-25C0679ADCE5}"/>
              </a:ext>
            </a:extLst>
          </p:cNvPr>
          <p:cNvSpPr/>
          <p:nvPr/>
        </p:nvSpPr>
        <p:spPr>
          <a:xfrm>
            <a:off x="1034975" y="3859253"/>
            <a:ext cx="4371039" cy="29987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+mj-lt"/>
              </a:rPr>
              <a:t>Essentialness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First-line, basic, effective, low-cost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Not advanced care or aspirational care, in any specialty or discipline.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i="1" dirty="0">
                <a:latin typeface="+mj-lt"/>
              </a:rPr>
              <a:t>EECC is</a:t>
            </a:r>
            <a:r>
              <a:rPr lang="en-GB" sz="1600" dirty="0">
                <a:latin typeface="+mj-lt"/>
              </a:rPr>
              <a:t> essentialness in the care of critically ill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does not attempt to provide care beyond the essentials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/>
                </a:solidFill>
                <a:latin typeface="+mj-lt"/>
              </a:rPr>
              <a:t>Examples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: EECC includes oxygen, but does not include mechanical ventilation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7DC40B-4484-6D5F-4B1F-B686B68A0BEF}"/>
              </a:ext>
            </a:extLst>
          </p:cNvPr>
          <p:cNvSpPr/>
          <p:nvPr/>
        </p:nvSpPr>
        <p:spPr>
          <a:xfrm>
            <a:off x="6785987" y="3957489"/>
            <a:ext cx="4558601" cy="29005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2000" b="1" dirty="0">
                <a:latin typeface="+mj-lt"/>
              </a:rPr>
              <a:t>Stabilising vital organ function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Life-saving care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Needed to support vital organs and keep the patient alive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Neglected and requires greater focus than what is currently given.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i="1" dirty="0">
                <a:latin typeface="+mj-lt"/>
              </a:rPr>
              <a:t>EECC</a:t>
            </a:r>
            <a:r>
              <a:rPr lang="en-GB" sz="1600" dirty="0">
                <a:latin typeface="+mj-lt"/>
              </a:rPr>
              <a:t> </a:t>
            </a:r>
            <a:r>
              <a:rPr lang="en-GB" sz="1600" i="1" dirty="0">
                <a:latin typeface="+mj-lt"/>
              </a:rPr>
              <a:t>is not</a:t>
            </a:r>
            <a:r>
              <a:rPr lang="en-GB" sz="1600" dirty="0">
                <a:latin typeface="+mj-lt"/>
              </a:rPr>
              <a:t> diagnosing or providing definitive care of the underlying pathology.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/>
                </a:solidFill>
                <a:latin typeface="+mj-lt"/>
              </a:rPr>
              <a:t>Examples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: EECC includes pulse oximetry but does not include tissue biopsies or appendectomy.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6A4648-C807-E8E4-A34E-51E141DF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65" y="138361"/>
            <a:ext cx="10991144" cy="1258323"/>
          </a:xfrm>
          <a:ln w="952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Principles of EECC</a:t>
            </a:r>
            <a:endParaRPr lang="LID4096" b="1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B8973-1362-F6C2-FFEE-9AB017EE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91" t="13924" r="7859" b="6887"/>
          <a:stretch/>
        </p:blipFill>
        <p:spPr>
          <a:xfrm>
            <a:off x="383443" y="63441"/>
            <a:ext cx="489622" cy="140816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A80638-897B-BE01-C48D-C58C8F1F0401}"/>
              </a:ext>
            </a:extLst>
          </p:cNvPr>
          <p:cNvSpPr/>
          <p:nvPr/>
        </p:nvSpPr>
        <p:spPr>
          <a:xfrm>
            <a:off x="3989194" y="1396684"/>
            <a:ext cx="4371033" cy="217063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+mj-lt"/>
              </a:rPr>
              <a:t>Critical illness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EECC aims to increase focus &amp; quality of care for critical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Limited to the care of critically ill patients.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latin typeface="+mj-lt"/>
              </a:rPr>
              <a:t>EECC does not</a:t>
            </a:r>
            <a:r>
              <a:rPr lang="en-GB" sz="1600" dirty="0">
                <a:latin typeface="+mj-lt"/>
              </a:rPr>
              <a:t> </a:t>
            </a:r>
            <a:r>
              <a:rPr lang="en-GB" sz="1600" i="1" dirty="0">
                <a:latin typeface="+mj-lt"/>
              </a:rPr>
              <a:t>include</a:t>
            </a:r>
            <a:r>
              <a:rPr lang="en-GB" sz="1600" dirty="0">
                <a:latin typeface="+mj-lt"/>
              </a:rPr>
              <a:t> care for non-critically ill (stable) patients (even if that is also important care). </a:t>
            </a:r>
          </a:p>
        </p:txBody>
      </p:sp>
    </p:spTree>
    <p:extLst>
      <p:ext uri="{BB962C8B-B14F-4D97-AF65-F5344CB8AC3E}">
        <p14:creationId xmlns:p14="http://schemas.microsoft.com/office/powerpoint/2010/main" val="30919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4297E0F-0192-27F8-AC9B-351D5B2FD759}"/>
              </a:ext>
            </a:extLst>
          </p:cNvPr>
          <p:cNvGrpSpPr/>
          <p:nvPr/>
        </p:nvGrpSpPr>
        <p:grpSpPr>
          <a:xfrm>
            <a:off x="63011" y="256366"/>
            <a:ext cx="5620754" cy="3562349"/>
            <a:chOff x="63011" y="256366"/>
            <a:chExt cx="5620754" cy="356234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0A79EC0-0E5A-82FE-424D-679DCAAE9390}"/>
                </a:ext>
              </a:extLst>
            </p:cNvPr>
            <p:cNvSpPr/>
            <p:nvPr/>
          </p:nvSpPr>
          <p:spPr>
            <a:xfrm>
              <a:off x="1988064" y="382217"/>
              <a:ext cx="3695701" cy="281068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Pregnant mother: 40 weeks GA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Arrives to health facility unconscious.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Seizure 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Diagnosed as ”Eclampsia.”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Emergency Caesarean.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 healthy baby is delivered.</a:t>
              </a:r>
            </a:p>
            <a:p>
              <a:pPr marL="285750" indent="-285750"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To the ward.</a:t>
              </a:r>
            </a:p>
            <a:p>
              <a:pPr algn="ctr"/>
              <a:endParaRPr lang="LID4096" dirty="0"/>
            </a:p>
          </p:txBody>
        </p:sp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ED512603-B372-2D38-C463-C6EE310F914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011" y="256366"/>
              <a:ext cx="2599354" cy="35623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endParaRPr lang="sv-SE" sz="1600" dirty="0">
                <a:latin typeface="+mj-lt"/>
              </a:endParaRPr>
            </a:p>
          </p:txBody>
        </p:sp>
        <p:pic>
          <p:nvPicPr>
            <p:cNvPr id="10" name="Picture 9" descr="A pregnant person in a dress&#10;&#10;Description automatically generated">
              <a:extLst>
                <a:ext uri="{FF2B5EF4-FFF2-40B4-BE49-F238E27FC236}">
                  <a16:creationId xmlns:a16="http://schemas.microsoft.com/office/drawing/2014/main" id="{BC2E502C-B5B9-3737-12EA-B55C339B2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6" t="8682" r="21990"/>
            <a:stretch/>
          </p:blipFill>
          <p:spPr>
            <a:xfrm>
              <a:off x="97553" y="256366"/>
              <a:ext cx="2157460" cy="334406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3C847047-7C1E-6D45-66EA-4F4306A11F24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7E4AA6-95C5-FC35-CD25-77470B5E2715}"/>
              </a:ext>
            </a:extLst>
          </p:cNvPr>
          <p:cNvGrpSpPr/>
          <p:nvPr/>
        </p:nvGrpSpPr>
        <p:grpSpPr>
          <a:xfrm>
            <a:off x="5880560" y="217769"/>
            <a:ext cx="6315378" cy="3163404"/>
            <a:chOff x="5880560" y="217769"/>
            <a:chExt cx="6315378" cy="31634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9FBBCE6-A25F-297E-573A-07520749A41E}"/>
                </a:ext>
              </a:extLst>
            </p:cNvPr>
            <p:cNvSpPr/>
            <p:nvPr/>
          </p:nvSpPr>
          <p:spPr>
            <a:xfrm>
              <a:off x="8307915" y="217769"/>
              <a:ext cx="3888023" cy="3163404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Motorcycle driver, aged 25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Road traffic accident. 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Arrives to health facility covered in blood.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Diagnosed as ”Polytrauma.”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Referred to hospital.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CT scan. Surgery.</a:t>
              </a:r>
            </a:p>
            <a:p>
              <a:pPr marL="285750" indent="-285750">
                <a:lnSpc>
                  <a:spcPct val="120000"/>
                </a:lnSpc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Post-op on the general ward.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1EEF96-305C-44F1-E5AC-82EA995F9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560" y="256366"/>
              <a:ext cx="2671883" cy="306238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DD3024-E02E-1190-C249-7507E607925A}"/>
              </a:ext>
            </a:extLst>
          </p:cNvPr>
          <p:cNvGrpSpPr/>
          <p:nvPr/>
        </p:nvGrpSpPr>
        <p:grpSpPr>
          <a:xfrm>
            <a:off x="2798861" y="3381173"/>
            <a:ext cx="6339587" cy="3081699"/>
            <a:chOff x="2798861" y="3381173"/>
            <a:chExt cx="6339587" cy="30816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538971-520A-2F2F-A0D9-FC0E5ADF6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861" y="3381173"/>
              <a:ext cx="3081699" cy="308169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7600210-618B-9DA6-5CA5-3A4BCAE58A7D}"/>
                </a:ext>
              </a:extLst>
            </p:cNvPr>
            <p:cNvSpPr/>
            <p:nvPr/>
          </p:nvSpPr>
          <p:spPr>
            <a:xfrm>
              <a:off x="5562940" y="3523735"/>
              <a:ext cx="3575508" cy="289640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eaLnBrk="1" hangingPunct="1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2 year old boy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sv-SE" sz="1800" dirty="0">
                  <a:latin typeface="+mj-lt"/>
                </a:rPr>
                <a:t>Arrives to health facility with reduced level of consciousness. High fever .</a:t>
              </a:r>
              <a:r>
                <a:rPr lang="en-GB" dirty="0">
                  <a:latin typeface="+mj-lt"/>
                </a:rPr>
                <a:t> Tested and diagnosed with severe Malaria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GB" dirty="0">
                  <a:latin typeface="+mj-lt"/>
                </a:rPr>
                <a:t>State-of-the-art treatment for malaria 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sv-SE" dirty="0">
                  <a:latin typeface="+mj-lt"/>
                </a:rPr>
                <a:t>Admitted.</a:t>
              </a:r>
              <a:endParaRPr lang="sv-SE" sz="1800" dirty="0">
                <a:latin typeface="+mj-lt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sv-SE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5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3661E-BD85-0D79-6527-0560AAA29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F2D8-17C1-70CB-D7A1-210FE532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Current state </a:t>
            </a:r>
            <a:endParaRPr lang="en-GB" b="1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2FDA9-E094-2ABE-583C-702F637A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AE09C48-C15A-815D-E98A-ABA74938AD04}"/>
              </a:ext>
            </a:extLst>
          </p:cNvPr>
          <p:cNvGrpSpPr/>
          <p:nvPr/>
        </p:nvGrpSpPr>
        <p:grpSpPr>
          <a:xfrm>
            <a:off x="6002719" y="1732326"/>
            <a:ext cx="6158037" cy="3808943"/>
            <a:chOff x="5727212" y="1596243"/>
            <a:chExt cx="6158037" cy="380894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58E612D-1285-61E5-947B-C745E876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7212" y="2746395"/>
              <a:ext cx="3821001" cy="26587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A8C3CF-5A75-92AE-ABA6-D4881D09B6C9}"/>
                </a:ext>
              </a:extLst>
            </p:cNvPr>
            <p:cNvSpPr txBox="1"/>
            <p:nvPr/>
          </p:nvSpPr>
          <p:spPr>
            <a:xfrm>
              <a:off x="6624459" y="1596243"/>
              <a:ext cx="4304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 we want to go</a:t>
              </a:r>
              <a:endParaRPr kumimoji="0" lang="en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 descr="Free Wind Cliparts, Download Free Wind Cliparts png images, Free ClipArts  on Clipart Library">
              <a:extLst>
                <a:ext uri="{FF2B5EF4-FFF2-40B4-BE49-F238E27FC236}">
                  <a16:creationId xmlns:a16="http://schemas.microsoft.com/office/drawing/2014/main" id="{72DBFB94-ADA1-B694-1558-49D37479B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771" y="2298047"/>
              <a:ext cx="2139887" cy="1129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A41BA3-829E-F90D-83E1-3552AB3E61E6}"/>
                </a:ext>
              </a:extLst>
            </p:cNvPr>
            <p:cNvSpPr txBox="1"/>
            <p:nvPr/>
          </p:nvSpPr>
          <p:spPr>
            <a:xfrm>
              <a:off x="9301078" y="3242673"/>
              <a:ext cx="25841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Storm: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Pandemic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 many patients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 crisis</a:t>
              </a:r>
              <a:endParaRPr kumimoji="0" lang="en-SE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AA5D02-1E05-16F0-D1C9-6E18EE7E011D}"/>
              </a:ext>
            </a:extLst>
          </p:cNvPr>
          <p:cNvGrpSpPr/>
          <p:nvPr/>
        </p:nvGrpSpPr>
        <p:grpSpPr>
          <a:xfrm>
            <a:off x="212858" y="1579840"/>
            <a:ext cx="5611988" cy="4556075"/>
            <a:chOff x="212858" y="1579840"/>
            <a:chExt cx="5611988" cy="4556075"/>
          </a:xfrm>
        </p:grpSpPr>
        <p:pic>
          <p:nvPicPr>
            <p:cNvPr id="26" name="Picture 4" descr="Free Wind Cliparts, Download Free Wind Cliparts png images, Free ClipArts  on Clipart Library">
              <a:extLst>
                <a:ext uri="{FF2B5EF4-FFF2-40B4-BE49-F238E27FC236}">
                  <a16:creationId xmlns:a16="http://schemas.microsoft.com/office/drawing/2014/main" id="{43AA72B1-0686-0E57-611D-B907705EB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786" y="2208195"/>
              <a:ext cx="2383549" cy="1258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85B3D-406A-BBD9-7839-FF95305849D9}"/>
                </a:ext>
              </a:extLst>
            </p:cNvPr>
            <p:cNvSpPr txBox="1"/>
            <p:nvPr/>
          </p:nvSpPr>
          <p:spPr>
            <a:xfrm>
              <a:off x="3240675" y="3050856"/>
              <a:ext cx="25841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Storm: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Pandemic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 many patients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 crisis</a:t>
              </a:r>
              <a:endParaRPr kumimoji="0" lang="en-SE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29E15C-5F20-99D0-D5C6-459C6127BAF6}"/>
                </a:ext>
              </a:extLst>
            </p:cNvPr>
            <p:cNvSpPr txBox="1"/>
            <p:nvPr/>
          </p:nvSpPr>
          <p:spPr>
            <a:xfrm>
              <a:off x="1350166" y="1596243"/>
              <a:ext cx="28749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 we are</a:t>
              </a:r>
              <a:endParaRPr kumimoji="0" lang="en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A1F56C-D6FE-0AE3-FD3A-A60570FC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058" y="2837531"/>
              <a:ext cx="2265374" cy="256765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E89CCE-FBDC-BE44-5433-0B050DD67B83}"/>
                </a:ext>
              </a:extLst>
            </p:cNvPr>
            <p:cNvSpPr/>
            <p:nvPr/>
          </p:nvSpPr>
          <p:spPr>
            <a:xfrm>
              <a:off x="212858" y="1579840"/>
              <a:ext cx="5385124" cy="45560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D63F9-04B2-8ED7-05D9-38929B26D138}"/>
              </a:ext>
            </a:extLst>
          </p:cNvPr>
          <p:cNvSpPr/>
          <p:nvPr/>
        </p:nvSpPr>
        <p:spPr>
          <a:xfrm>
            <a:off x="6096000" y="1579840"/>
            <a:ext cx="5693942" cy="45560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6C96E5-B75E-7C9F-489A-771E4EDC4436}"/>
              </a:ext>
            </a:extLst>
          </p:cNvPr>
          <p:cNvSpPr/>
          <p:nvPr/>
        </p:nvSpPr>
        <p:spPr>
          <a:xfrm rot="5400000">
            <a:off x="5140940" y="3185294"/>
            <a:ext cx="1723559" cy="1580004"/>
          </a:xfrm>
          <a:prstGeom prst="triangle">
            <a:avLst>
              <a:gd name="adj" fmla="val 55804"/>
            </a:avLst>
          </a:prstGeom>
          <a:solidFill>
            <a:srgbClr val="C0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66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B0D0-B71E-25B7-CA65-4C5C123D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6E76-8CED-48B5-EC60-AF78528B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8" y="21273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b="1" dirty="0">
                <a:solidFill>
                  <a:srgbClr val="C00000"/>
                </a:solidFill>
              </a:rPr>
              <a:t>ICU scale up vs EECC scale up</a:t>
            </a:r>
            <a:endParaRPr lang="en-GB" b="1" baseline="30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B7B9F-CD3D-0FBC-91C1-38A1E2DF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408162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9C28A7C-3F9E-529F-741B-3C5D9CD35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088" y="2159034"/>
            <a:ext cx="7544612" cy="2670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5CC34-8613-3826-FE43-43E957C3A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240" y="2233902"/>
            <a:ext cx="3143672" cy="2520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01C10-977C-4DC4-A36E-6DCF94307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117" y="3962775"/>
            <a:ext cx="1657824" cy="1352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677A08-9DA4-1C30-A4A0-8BBA5D1764FA}"/>
              </a:ext>
            </a:extLst>
          </p:cNvPr>
          <p:cNvSpPr txBox="1"/>
          <p:nvPr/>
        </p:nvSpPr>
        <p:spPr>
          <a:xfrm>
            <a:off x="342088" y="5029435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Current status; Low quality of care in ICU and 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62947-ABD8-2F32-F679-B4BC65D923E1}"/>
              </a:ext>
            </a:extLst>
          </p:cNvPr>
          <p:cNvSpPr txBox="1"/>
          <p:nvPr/>
        </p:nvSpPr>
        <p:spPr>
          <a:xfrm>
            <a:off x="3147159" y="5029435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Improving ICU care alone</a:t>
            </a:r>
            <a:r>
              <a:rPr lang="en-US" sz="1600" dirty="0">
                <a:sym typeface="Wingdings" panose="05000000000000000000" pitchFamily="2" charset="2"/>
              </a:rPr>
              <a:t> large gap of scare </a:t>
            </a:r>
            <a:r>
              <a:rPr lang="en-US" sz="1600" dirty="0" err="1">
                <a:sym typeface="Wingdings" panose="05000000000000000000" pitchFamily="2" charset="2"/>
              </a:rPr>
              <a:t>btn</a:t>
            </a:r>
            <a:r>
              <a:rPr lang="en-US" sz="1600" dirty="0">
                <a:sym typeface="Wingdings" panose="05000000000000000000" pitchFamily="2" charset="2"/>
              </a:rPr>
              <a:t> ICU and wards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3C39F-6CFB-7239-4631-407C0FE8F5DA}"/>
              </a:ext>
            </a:extLst>
          </p:cNvPr>
          <p:cNvSpPr txBox="1"/>
          <p:nvPr/>
        </p:nvSpPr>
        <p:spPr>
          <a:xfrm>
            <a:off x="5952230" y="5029435"/>
            <a:ext cx="28864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EECC rollout improves the overall care of critical illness and narrow the gab between ICU and wards, reduce demand for ICUs and increases cost effectiveness</a:t>
            </a:r>
          </a:p>
        </p:txBody>
      </p:sp>
    </p:spTree>
    <p:extLst>
      <p:ext uri="{BB962C8B-B14F-4D97-AF65-F5344CB8AC3E}">
        <p14:creationId xmlns:p14="http://schemas.microsoft.com/office/powerpoint/2010/main" val="15695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3BAD0F-42E9-79DF-8365-9241237FB722}"/>
              </a:ext>
            </a:extLst>
          </p:cNvPr>
          <p:cNvSpPr txBox="1">
            <a:spLocks/>
          </p:cNvSpPr>
          <p:nvPr/>
        </p:nvSpPr>
        <p:spPr>
          <a:xfrm>
            <a:off x="762000" y="1138265"/>
            <a:ext cx="5791199" cy="1401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</a:t>
            </a:r>
            <a:endParaRPr lang="en-US" sz="3200" b="1" kern="1200" baseline="300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C7A0BCF-661D-64E1-3F87-E337EEE39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74033"/>
              </p:ext>
            </p:extLst>
          </p:nvPr>
        </p:nvGraphicFramePr>
        <p:xfrm>
          <a:off x="762000" y="2551176"/>
          <a:ext cx="5791199" cy="360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4FC3D46-2B16-D310-2604-5B6058747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086" y="63091"/>
            <a:ext cx="4682134" cy="3237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1D33A-502B-42D4-2FD3-D06DB36B7496}"/>
              </a:ext>
            </a:extLst>
          </p:cNvPr>
          <p:cNvSpPr txBox="1"/>
          <p:nvPr/>
        </p:nvSpPr>
        <p:spPr>
          <a:xfrm>
            <a:off x="8691003" y="3290836"/>
            <a:ext cx="2198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Vision</a:t>
            </a:r>
            <a:endParaRPr lang="LID4096" sz="4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9A69F-8375-2FD7-809D-FB448EA40826}"/>
              </a:ext>
            </a:extLst>
          </p:cNvPr>
          <p:cNvSpPr txBox="1"/>
          <p:nvPr/>
        </p:nvSpPr>
        <p:spPr>
          <a:xfrm>
            <a:off x="7826246" y="4121833"/>
            <a:ext cx="38058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i="1" dirty="0">
                <a:solidFill>
                  <a:srgbClr val="C00000"/>
                </a:solidFill>
              </a:rPr>
              <a:t>All critically ill patients receive EECC in all hospitals in the world so that no patient dies from a cause that EECC could prevent. </a:t>
            </a:r>
          </a:p>
        </p:txBody>
      </p:sp>
    </p:spTree>
    <p:extLst>
      <p:ext uri="{BB962C8B-B14F-4D97-AF65-F5344CB8AC3E}">
        <p14:creationId xmlns:p14="http://schemas.microsoft.com/office/powerpoint/2010/main" val="21292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4A2650A-EE69-BC50-4B42-6B0D7F77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28" y="3077421"/>
            <a:ext cx="5032744" cy="1176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69787-7579-FC3F-DF4A-056C45F1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01128"/>
            <a:ext cx="1819047" cy="1076371"/>
          </a:xfrm>
          <a:prstGeom prst="rect">
            <a:avLst/>
          </a:prstGeom>
        </p:spPr>
      </p:pic>
      <p:pic>
        <p:nvPicPr>
          <p:cNvPr id="5" name="Picture 2" descr="Muhimbili University of Health ...">
            <a:extLst>
              <a:ext uri="{FF2B5EF4-FFF2-40B4-BE49-F238E27FC236}">
                <a16:creationId xmlns:a16="http://schemas.microsoft.com/office/drawing/2014/main" id="{D1383A8C-B852-BCDC-2556-149D881B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20" y="5560252"/>
            <a:ext cx="1270283" cy="11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2320C-F069-27EE-7847-78F14370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544" y="5728897"/>
            <a:ext cx="1892975" cy="8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53300-A420-932B-7D0F-6CA344AD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B2211DA-2392-BCDD-2210-DF4A9563E08B}"/>
              </a:ext>
            </a:extLst>
          </p:cNvPr>
          <p:cNvGrpSpPr/>
          <p:nvPr/>
        </p:nvGrpSpPr>
        <p:grpSpPr>
          <a:xfrm>
            <a:off x="5091464" y="2059985"/>
            <a:ext cx="2599354" cy="3562349"/>
            <a:chOff x="63011" y="256366"/>
            <a:chExt cx="2599354" cy="3562349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89DAF8E-2A8E-3829-1FE3-A0617D9C111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011" y="256366"/>
              <a:ext cx="2599354" cy="35623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Font typeface="Courier New" panose="02070309020205020404" pitchFamily="49" charset="0"/>
                <a:buChar char="o"/>
              </a:pPr>
              <a:endParaRPr lang="sv-SE" sz="1600" dirty="0">
                <a:latin typeface="+mj-lt"/>
              </a:endParaRPr>
            </a:p>
          </p:txBody>
        </p:sp>
        <p:pic>
          <p:nvPicPr>
            <p:cNvPr id="10" name="Picture 9" descr="A pregnant person in a dress&#10;&#10;Description automatically generated">
              <a:extLst>
                <a:ext uri="{FF2B5EF4-FFF2-40B4-BE49-F238E27FC236}">
                  <a16:creationId xmlns:a16="http://schemas.microsoft.com/office/drawing/2014/main" id="{827AACD1-0F77-53BF-3AB3-35F842F11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6" t="8682" r="21990"/>
            <a:stretch/>
          </p:blipFill>
          <p:spPr>
            <a:xfrm>
              <a:off x="97553" y="256366"/>
              <a:ext cx="2157460" cy="334406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24C2AC73-CFF5-9789-1A89-73B4AA10858D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B0BF8-93BE-D3DA-FC39-9B1AD582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238" y="3264556"/>
            <a:ext cx="2671883" cy="3062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C2F1D8-5147-5C29-3440-944D21B9A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13" y="3429000"/>
            <a:ext cx="3081699" cy="308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7612D-1C7B-04C0-1303-75E365DCA749}"/>
              </a:ext>
            </a:extLst>
          </p:cNvPr>
          <p:cNvSpPr txBox="1"/>
          <p:nvPr/>
        </p:nvSpPr>
        <p:spPr>
          <a:xfrm>
            <a:off x="1185742" y="369936"/>
            <a:ext cx="981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/>
              <a:t>Which one of these patients was critically ill?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A5C4F-14B2-4435-8614-6B63F3CC3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248" y="945620"/>
            <a:ext cx="2012310" cy="20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2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7C974-9CA7-D388-214A-7587746A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8F91-21F5-6AB0-B23A-EB85CFF2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90498"/>
            <a:ext cx="10344150" cy="1228726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Critical illness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FF14-F158-4DC6-1A88-52B50250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520028" y="152399"/>
            <a:ext cx="489622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076AA-356C-5A76-3E43-DED032C10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2" t="15058"/>
          <a:stretch/>
        </p:blipFill>
        <p:spPr>
          <a:xfrm>
            <a:off x="286721" y="6176963"/>
            <a:ext cx="1102957" cy="64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FFFA2-E278-D5B5-714F-7200C0D7283F}"/>
              </a:ext>
            </a:extLst>
          </p:cNvPr>
          <p:cNvSpPr txBox="1"/>
          <p:nvPr/>
        </p:nvSpPr>
        <p:spPr>
          <a:xfrm>
            <a:off x="-22288" y="4597154"/>
            <a:ext cx="3483864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</a:t>
            </a:r>
            <a:r>
              <a:rPr lang="en-US" sz="1800" i="0" u="none" strike="noStrike" dirty="0">
                <a:effectLst/>
                <a:latin typeface="+mj-lt"/>
              </a:rPr>
              <a:t>ewborns</a:t>
            </a:r>
          </a:p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</a:t>
            </a:r>
            <a:r>
              <a:rPr lang="en-US" sz="1800" i="0" u="none" strike="noStrike" dirty="0">
                <a:effectLst/>
                <a:latin typeface="+mj-lt"/>
              </a:rPr>
              <a:t>hildren</a:t>
            </a:r>
          </a:p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sz="1800" i="0" u="none" strike="noStrike" dirty="0">
                <a:effectLst/>
                <a:latin typeface="+mj-lt"/>
              </a:rPr>
              <a:t>dolescents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35193-F130-8C2B-8369-839649143B1E}"/>
              </a:ext>
            </a:extLst>
          </p:cNvPr>
          <p:cNvSpPr txBox="1"/>
          <p:nvPr/>
        </p:nvSpPr>
        <p:spPr>
          <a:xfrm>
            <a:off x="2176806" y="4587319"/>
            <a:ext cx="2578608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</a:t>
            </a:r>
            <a:r>
              <a:rPr lang="en-US" sz="1800" i="0" u="none" strike="noStrike" dirty="0">
                <a:effectLst/>
                <a:latin typeface="+mj-lt"/>
              </a:rPr>
              <a:t>others, </a:t>
            </a:r>
          </a:p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sz="1800" i="0" u="none" strike="noStrike" dirty="0">
                <a:effectLst/>
                <a:latin typeface="+mj-lt"/>
              </a:rPr>
              <a:t>dults, </a:t>
            </a:r>
          </a:p>
          <a:p>
            <a:pPr marL="1371600" indent="-285750"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</a:t>
            </a:r>
            <a:r>
              <a:rPr lang="en-US" sz="1800" i="0" u="none" strike="noStrike" dirty="0">
                <a:effectLst/>
                <a:latin typeface="+mj-lt"/>
              </a:rPr>
              <a:t>lderly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AB8DCC-3A50-5E79-715B-CCCE4522D553}"/>
              </a:ext>
            </a:extLst>
          </p:cNvPr>
          <p:cNvSpPr txBox="1">
            <a:spLocks/>
          </p:cNvSpPr>
          <p:nvPr/>
        </p:nvSpPr>
        <p:spPr>
          <a:xfrm>
            <a:off x="431537" y="1651637"/>
            <a:ext cx="5403988" cy="420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2934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Critical illness is a state of ill health with </a:t>
            </a:r>
          </a:p>
          <a:p>
            <a:pPr marL="182880" marR="0" lvl="0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2934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42E98-A78D-DA5C-8CEF-5DC37AF5C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082" y="1570092"/>
            <a:ext cx="4013437" cy="2473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75AD0-FD33-B57F-EAE0-F786598E67DD}"/>
              </a:ext>
            </a:extLst>
          </p:cNvPr>
          <p:cNvSpPr txBox="1"/>
          <p:nvPr/>
        </p:nvSpPr>
        <p:spPr>
          <a:xfrm>
            <a:off x="682984" y="4220037"/>
            <a:ext cx="4279810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292934"/>
              </a:buClr>
              <a:defRPr/>
            </a:pPr>
            <a:r>
              <a:rPr lang="en-GB" sz="3200" baseline="30000" dirty="0">
                <a:latin typeface="+mj-lt"/>
              </a:rPr>
              <a:t>Anyone can become critically ill</a:t>
            </a:r>
            <a:endParaRPr kumimoji="0" lang="en-GB" sz="32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0411-9C9E-C2E4-B77D-3EEE5386B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587" y="4194841"/>
            <a:ext cx="4072429" cy="2336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286EE-7F44-6AF1-71C3-9619110B2018}"/>
              </a:ext>
            </a:extLst>
          </p:cNvPr>
          <p:cNvSpPr txBox="1"/>
          <p:nvPr/>
        </p:nvSpPr>
        <p:spPr>
          <a:xfrm>
            <a:off x="1250943" y="2325035"/>
            <a:ext cx="6341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292934"/>
              </a:buClr>
              <a:defRPr/>
            </a:pPr>
            <a:r>
              <a:rPr lang="en-GB" sz="1800" dirty="0">
                <a:latin typeface="+mj-lt"/>
              </a:rPr>
              <a:t>V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ital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organ dysfunction (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eg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Heart, Brain, Lungs)</a:t>
            </a:r>
          </a:p>
          <a:p>
            <a:pPr defTabSz="457200">
              <a:buClr>
                <a:srgbClr val="292934"/>
              </a:buClr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defTabSz="457200">
              <a:buClr>
                <a:srgbClr val="292934"/>
              </a:buClr>
              <a:defRPr/>
            </a:pPr>
            <a:r>
              <a:rPr lang="en-GB" sz="1800" dirty="0">
                <a:latin typeface="+mj-lt"/>
              </a:rPr>
              <a:t>H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igh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risk of  imminent death if care is not provided</a:t>
            </a:r>
          </a:p>
          <a:p>
            <a:pPr defTabSz="457200">
              <a:buClr>
                <a:srgbClr val="292934"/>
              </a:buClr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defTabSz="457200">
              <a:buClr>
                <a:srgbClr val="292934"/>
              </a:buClr>
              <a:defRPr/>
            </a:pPr>
            <a:r>
              <a:rPr lang="en-GB" sz="1800" dirty="0">
                <a:latin typeface="+mj-lt"/>
              </a:rPr>
              <a:t>P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otential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for reversibility</a:t>
            </a:r>
            <a:endParaRPr kumimoji="0" lang="en-GB" sz="18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BB7961-9887-B4B9-5574-BA22492B72F2}"/>
              </a:ext>
            </a:extLst>
          </p:cNvPr>
          <p:cNvGrpSpPr/>
          <p:nvPr/>
        </p:nvGrpSpPr>
        <p:grpSpPr>
          <a:xfrm>
            <a:off x="841512" y="2133922"/>
            <a:ext cx="319254" cy="1629766"/>
            <a:chOff x="841512" y="2133922"/>
            <a:chExt cx="319254" cy="16297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7D5C365-E038-3B5C-0491-294C68ADE4E8}"/>
                </a:ext>
              </a:extLst>
            </p:cNvPr>
            <p:cNvCxnSpPr>
              <a:cxnSpLocks/>
            </p:cNvCxnSpPr>
            <p:nvPr/>
          </p:nvCxnSpPr>
          <p:spPr>
            <a:xfrm>
              <a:off x="841512" y="2133922"/>
              <a:ext cx="0" cy="153361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llout: Line 19">
              <a:extLst>
                <a:ext uri="{FF2B5EF4-FFF2-40B4-BE49-F238E27FC236}">
                  <a16:creationId xmlns:a16="http://schemas.microsoft.com/office/drawing/2014/main" id="{0DAAB123-5F50-8D21-9F14-5479484A6806}"/>
                </a:ext>
              </a:extLst>
            </p:cNvPr>
            <p:cNvSpPr/>
            <p:nvPr/>
          </p:nvSpPr>
          <p:spPr>
            <a:xfrm>
              <a:off x="952500" y="3554948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1" name="Callout: Line 20">
              <a:extLst>
                <a:ext uri="{FF2B5EF4-FFF2-40B4-BE49-F238E27FC236}">
                  <a16:creationId xmlns:a16="http://schemas.microsoft.com/office/drawing/2014/main" id="{970DB471-EB77-9B3C-62D7-54B7B64ABE70}"/>
                </a:ext>
              </a:extLst>
            </p:cNvPr>
            <p:cNvSpPr/>
            <p:nvPr/>
          </p:nvSpPr>
          <p:spPr>
            <a:xfrm>
              <a:off x="952500" y="2952911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2" name="Callout: Line 21">
              <a:extLst>
                <a:ext uri="{FF2B5EF4-FFF2-40B4-BE49-F238E27FC236}">
                  <a16:creationId xmlns:a16="http://schemas.microsoft.com/office/drawing/2014/main" id="{9089D3FE-4865-F16C-ABC2-30B14A0E181A}"/>
                </a:ext>
              </a:extLst>
            </p:cNvPr>
            <p:cNvSpPr/>
            <p:nvPr/>
          </p:nvSpPr>
          <p:spPr>
            <a:xfrm>
              <a:off x="971098" y="2429224"/>
              <a:ext cx="189668" cy="208740"/>
            </a:xfrm>
            <a:prstGeom prst="borderCallout1">
              <a:avLst>
                <a:gd name="adj1" fmla="val 49574"/>
                <a:gd name="adj2" fmla="val -724"/>
                <a:gd name="adj3" fmla="val 49230"/>
                <a:gd name="adj4" fmla="val -6550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999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FEAD-3188-C8A4-0819-C8417A2C2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F8E6-FBE1-839D-EF5F-14CB5C29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190498"/>
            <a:ext cx="10991144" cy="1228726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Critical Care and Resources for Critical care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50D93-540E-3DF0-77F5-B2C51399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0DD1A-EA9B-415B-A205-6956C01D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2" t="15058"/>
          <a:stretch/>
        </p:blipFill>
        <p:spPr>
          <a:xfrm>
            <a:off x="11089043" y="6180549"/>
            <a:ext cx="1102957" cy="643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4A2DFF-1431-DBE3-7FD8-37D110D7F818}"/>
              </a:ext>
            </a:extLst>
          </p:cNvPr>
          <p:cNvSpPr txBox="1"/>
          <p:nvPr/>
        </p:nvSpPr>
        <p:spPr>
          <a:xfrm>
            <a:off x="342088" y="1738212"/>
            <a:ext cx="53539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Critical care is t</a:t>
            </a:r>
            <a:r>
              <a:rPr lang="en-US" sz="2000" dirty="0">
                <a:solidFill>
                  <a:schemeClr val="tx1"/>
                </a:solidFill>
              </a:rPr>
              <a:t>he identification, monitoring and treatment of patients with critical illness through the initial and sustained support of vital organ functions</a:t>
            </a:r>
            <a:endParaRPr lang="en-GB" sz="2000" baseline="30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2000" b="1" dirty="0"/>
              <a:t>Critical Care = Care of critical illness</a:t>
            </a:r>
          </a:p>
          <a:p>
            <a:pPr lvl="1" algn="ctr"/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3" name="Platshållare för innehåll 3">
            <a:extLst>
              <a:ext uri="{FF2B5EF4-FFF2-40B4-BE49-F238E27FC236}">
                <a16:creationId xmlns:a16="http://schemas.microsoft.com/office/drawing/2014/main" id="{92CA9EE4-5C76-1758-9FDF-992C093C4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782267"/>
              </p:ext>
            </p:extLst>
          </p:nvPr>
        </p:nvGraphicFramePr>
        <p:xfrm>
          <a:off x="5696761" y="2805157"/>
          <a:ext cx="2961760" cy="29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47F29252-C86B-DA5F-404A-AD529AC7BF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42" r="2534"/>
          <a:stretch/>
        </p:blipFill>
        <p:spPr>
          <a:xfrm>
            <a:off x="9251641" y="4126008"/>
            <a:ext cx="2470306" cy="1690440"/>
          </a:xfrm>
          <a:prstGeom prst="rect">
            <a:avLst/>
          </a:prstGeom>
          <a:noFill/>
        </p:spPr>
      </p:pic>
      <p:pic>
        <p:nvPicPr>
          <p:cNvPr id="16" name="Picture 8" descr="http://tsicuwiki.pbworks.com/f/102_2489.JPG">
            <a:extLst>
              <a:ext uri="{FF2B5EF4-FFF2-40B4-BE49-F238E27FC236}">
                <a16:creationId xmlns:a16="http://schemas.microsoft.com/office/drawing/2014/main" id="{B99472D0-8E25-8AB9-9B6B-7840227E0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51641" y="2335297"/>
            <a:ext cx="2470306" cy="1646870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32EE45-6797-B7E3-8F54-EAD47AB9EE59}"/>
              </a:ext>
            </a:extLst>
          </p:cNvPr>
          <p:cNvSpPr txBox="1"/>
          <p:nvPr/>
        </p:nvSpPr>
        <p:spPr>
          <a:xfrm>
            <a:off x="5696003" y="1770363"/>
            <a:ext cx="612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Care depends on setting, hospital level and time-of-day</a:t>
            </a:r>
            <a:endParaRPr lang="en-SE" sz="2000" dirty="0">
              <a:latin typeface="Georgia" panose="020405020504050203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87B9C7-94FF-73EA-8093-32427E4D207A}"/>
              </a:ext>
            </a:extLst>
          </p:cNvPr>
          <p:cNvGrpSpPr/>
          <p:nvPr/>
        </p:nvGrpSpPr>
        <p:grpSpPr>
          <a:xfrm>
            <a:off x="419121" y="4364065"/>
            <a:ext cx="5175975" cy="1767020"/>
            <a:chOff x="419121" y="4364065"/>
            <a:chExt cx="5175975" cy="1767020"/>
          </a:xfrm>
        </p:grpSpPr>
        <p:pic>
          <p:nvPicPr>
            <p:cNvPr id="18" name="Graphic 17" descr="Sun outline">
              <a:extLst>
                <a:ext uri="{FF2B5EF4-FFF2-40B4-BE49-F238E27FC236}">
                  <a16:creationId xmlns:a16="http://schemas.microsoft.com/office/drawing/2014/main" id="{85BA077E-76F4-8F10-4119-E9560295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2645" y="4504137"/>
              <a:ext cx="774253" cy="774253"/>
            </a:xfrm>
            <a:prstGeom prst="rect">
              <a:avLst/>
            </a:prstGeom>
          </p:spPr>
        </p:pic>
        <p:pic>
          <p:nvPicPr>
            <p:cNvPr id="19" name="Graphic 18" descr="Moon with solid fill">
              <a:extLst>
                <a:ext uri="{FF2B5EF4-FFF2-40B4-BE49-F238E27FC236}">
                  <a16:creationId xmlns:a16="http://schemas.microsoft.com/office/drawing/2014/main" id="{C41BC831-D266-19BC-50AD-36A53ED9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58332" y="4519832"/>
              <a:ext cx="774253" cy="7742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A471B7-46B3-E43F-7740-D482B40271D4}"/>
                </a:ext>
              </a:extLst>
            </p:cNvPr>
            <p:cNvSpPr txBox="1"/>
            <p:nvPr/>
          </p:nvSpPr>
          <p:spPr>
            <a:xfrm>
              <a:off x="699897" y="5443127"/>
              <a:ext cx="4541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Critical Care ≠ ICU care</a:t>
              </a:r>
              <a:endParaRPr kumimoji="0" lang="en-S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EEE8FB-111E-D114-907E-3708E4A046B1}"/>
                </a:ext>
              </a:extLst>
            </p:cNvPr>
            <p:cNvSpPr/>
            <p:nvPr/>
          </p:nvSpPr>
          <p:spPr>
            <a:xfrm>
              <a:off x="419121" y="4364065"/>
              <a:ext cx="5175975" cy="17670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A8DB093-D938-BBDD-B791-591DC9423E9F}"/>
              </a:ext>
            </a:extLst>
          </p:cNvPr>
          <p:cNvSpPr/>
          <p:nvPr/>
        </p:nvSpPr>
        <p:spPr>
          <a:xfrm>
            <a:off x="419121" y="1579610"/>
            <a:ext cx="5175975" cy="25463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716973-786A-E07C-4200-5717F1E0A37F}"/>
              </a:ext>
            </a:extLst>
          </p:cNvPr>
          <p:cNvSpPr/>
          <p:nvPr/>
        </p:nvSpPr>
        <p:spPr>
          <a:xfrm>
            <a:off x="5773036" y="1594739"/>
            <a:ext cx="6049818" cy="453634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89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1832-6350-7831-773C-855DDF84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10ABC9A7-B9FB-9B4C-F9DC-E51167031391}"/>
              </a:ext>
            </a:extLst>
          </p:cNvPr>
          <p:cNvSpPr txBox="1">
            <a:spLocks noChangeArrowheads="1"/>
          </p:cNvSpPr>
          <p:nvPr/>
        </p:nvSpPr>
        <p:spPr>
          <a:xfrm>
            <a:off x="6091117" y="365508"/>
            <a:ext cx="3063063" cy="38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sv-SE" sz="1800" dirty="0">
              <a:latin typeface="+mj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C990D18-1B39-88D0-EF1B-7D76397BB568}"/>
              </a:ext>
            </a:extLst>
          </p:cNvPr>
          <p:cNvSpPr txBox="1">
            <a:spLocks noChangeArrowheads="1"/>
          </p:cNvSpPr>
          <p:nvPr/>
        </p:nvSpPr>
        <p:spPr>
          <a:xfrm>
            <a:off x="5787979" y="3656135"/>
            <a:ext cx="4667589" cy="3314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sv-SE" sz="2000" dirty="0"/>
          </a:p>
          <a:p>
            <a:pPr>
              <a:buFont typeface="Arial" panose="020B0604020202020204" pitchFamily="34" charset="0"/>
              <a:buNone/>
            </a:pPr>
            <a:r>
              <a:rPr lang="sv-SE" sz="2000" dirty="0">
                <a:solidFill>
                  <a:srgbClr val="FF0000"/>
                </a:solidFill>
              </a:rPr>
              <a:t>May be a lack of Essential Emergency and Critical Care 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FF0000"/>
                </a:solidFill>
              </a:rPr>
              <a:t>They became critically ill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FF0000"/>
                </a:solidFill>
              </a:rPr>
              <a:t>They deterioratated and their critical illness was not identified in the ward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FF0000"/>
                </a:solidFill>
              </a:rPr>
              <a:t>Fundamental care of critical illness care was not provided</a:t>
            </a:r>
            <a:endParaRPr lang="sv-SE" sz="2000" dirty="0"/>
          </a:p>
          <a:p>
            <a:pPr>
              <a:buFont typeface="Arial" panose="020B0604020202020204" pitchFamily="34" charset="0"/>
              <a:buNone/>
            </a:pPr>
            <a:endParaRPr lang="sv-SE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1E73FE-7215-7BC2-E9B3-38BC24E8286E}"/>
              </a:ext>
            </a:extLst>
          </p:cNvPr>
          <p:cNvGrpSpPr/>
          <p:nvPr/>
        </p:nvGrpSpPr>
        <p:grpSpPr>
          <a:xfrm>
            <a:off x="556731" y="100426"/>
            <a:ext cx="3875447" cy="1918874"/>
            <a:chOff x="556731" y="100426"/>
            <a:chExt cx="3875447" cy="1918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B9E69D-312C-8566-0D60-75095EA1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31" y="459846"/>
              <a:ext cx="1559454" cy="155945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A0574-B3FB-A5F5-8B4F-4DEEBF7351A6}"/>
                </a:ext>
              </a:extLst>
            </p:cNvPr>
            <p:cNvSpPr txBox="1"/>
            <p:nvPr/>
          </p:nvSpPr>
          <p:spPr>
            <a:xfrm>
              <a:off x="2086955" y="593242"/>
              <a:ext cx="23452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Airway gets blocked. 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Dies overnight.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0C0C62-88A2-9D18-A330-A2BC141F28E2}"/>
                </a:ext>
              </a:extLst>
            </p:cNvPr>
            <p:cNvSpPr txBox="1"/>
            <p:nvPr/>
          </p:nvSpPr>
          <p:spPr>
            <a:xfrm>
              <a:off x="673437" y="100426"/>
              <a:ext cx="2333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Baby Jackson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B0775F-622C-A5EE-14A9-541F49649CFF}"/>
              </a:ext>
            </a:extLst>
          </p:cNvPr>
          <p:cNvGrpSpPr/>
          <p:nvPr/>
        </p:nvGrpSpPr>
        <p:grpSpPr>
          <a:xfrm>
            <a:off x="556731" y="2091813"/>
            <a:ext cx="4279697" cy="2793102"/>
            <a:chOff x="556731" y="2091813"/>
            <a:chExt cx="4279697" cy="27931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7EAEF5-0035-C8E0-274D-C08ADF3E232C}"/>
                </a:ext>
              </a:extLst>
            </p:cNvPr>
            <p:cNvGrpSpPr/>
            <p:nvPr/>
          </p:nvGrpSpPr>
          <p:grpSpPr>
            <a:xfrm>
              <a:off x="556731" y="2427356"/>
              <a:ext cx="1985847" cy="2457559"/>
              <a:chOff x="63011" y="256366"/>
              <a:chExt cx="2599354" cy="3562349"/>
            </a:xfrm>
          </p:grpSpPr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24471CC-606F-CE09-A15D-8BD2857D58E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011" y="256366"/>
                <a:ext cx="2599354" cy="3562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Courier New" panose="02070309020205020404" pitchFamily="49" charset="0"/>
                  <a:buChar char="o"/>
                </a:pPr>
                <a:endParaRPr lang="sv-SE" sz="1600" dirty="0">
                  <a:latin typeface="+mj-lt"/>
                </a:endParaRPr>
              </a:p>
            </p:txBody>
          </p:sp>
          <p:pic>
            <p:nvPicPr>
              <p:cNvPr id="10" name="Picture 9" descr="A pregnant person in a dress&#10;&#10;Description automatically generated">
                <a:extLst>
                  <a:ext uri="{FF2B5EF4-FFF2-40B4-BE49-F238E27FC236}">
                    <a16:creationId xmlns:a16="http://schemas.microsoft.com/office/drawing/2014/main" id="{923CAF10-E6A7-C511-8EB2-D23563BDAC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6" t="8682" r="21990"/>
              <a:stretch/>
            </p:blipFill>
            <p:spPr>
              <a:xfrm>
                <a:off x="97553" y="256366"/>
                <a:ext cx="2157460" cy="3344064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446E74-55FF-B98E-6C36-73CF3D8DEE93}"/>
                </a:ext>
              </a:extLst>
            </p:cNvPr>
            <p:cNvSpPr txBox="1"/>
            <p:nvPr/>
          </p:nvSpPr>
          <p:spPr>
            <a:xfrm>
              <a:off x="2200523" y="3009804"/>
              <a:ext cx="26359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None/>
              </a:pPr>
              <a:r>
                <a:rPr lang="sv-SE" sz="1800" b="1" dirty="0">
                  <a:solidFill>
                    <a:srgbClr val="0070C0"/>
                  </a:solidFill>
                </a:rPr>
                <a:t>Becomes hypotensive. </a:t>
              </a:r>
            </a:p>
            <a:p>
              <a:pPr eaLnBrk="1" hangingPunct="1">
                <a:buNone/>
              </a:pPr>
              <a:r>
                <a:rPr lang="sv-SE" sz="1800" b="1" dirty="0">
                  <a:solidFill>
                    <a:srgbClr val="0070C0"/>
                  </a:solidFill>
                </a:rPr>
                <a:t>Dies overnight.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4D6616-2037-9AA2-C267-DA5A755E2CBC}"/>
                </a:ext>
              </a:extLst>
            </p:cNvPr>
            <p:cNvSpPr txBox="1"/>
            <p:nvPr/>
          </p:nvSpPr>
          <p:spPr>
            <a:xfrm>
              <a:off x="726530" y="2091813"/>
              <a:ext cx="1219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Maria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A27A28-93AA-C630-9FD8-F08CAA253F45}"/>
              </a:ext>
            </a:extLst>
          </p:cNvPr>
          <p:cNvGrpSpPr/>
          <p:nvPr/>
        </p:nvGrpSpPr>
        <p:grpSpPr>
          <a:xfrm>
            <a:off x="673437" y="4748433"/>
            <a:ext cx="3758741" cy="2020085"/>
            <a:chOff x="673437" y="4748433"/>
            <a:chExt cx="3758741" cy="20200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CB26B0-9F80-F231-5C72-AF1E7627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437" y="5086405"/>
              <a:ext cx="1467615" cy="16821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03D599-76E4-1DF0-5CB4-F58E2DBCCC0D}"/>
                </a:ext>
              </a:extLst>
            </p:cNvPr>
            <p:cNvSpPr txBox="1"/>
            <p:nvPr/>
          </p:nvSpPr>
          <p:spPr>
            <a:xfrm>
              <a:off x="2200523" y="5680683"/>
              <a:ext cx="22316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None/>
              </a:pPr>
              <a:r>
                <a:rPr lang="sv-SE" sz="1800" b="1" dirty="0">
                  <a:solidFill>
                    <a:srgbClr val="0070C0"/>
                  </a:solidFill>
                  <a:latin typeface="+mj-lt"/>
                </a:rPr>
                <a:t>Develops hypoxia. </a:t>
              </a:r>
            </a:p>
            <a:p>
              <a:pPr eaLnBrk="1" hangingPunct="1">
                <a:buNone/>
              </a:pPr>
              <a:r>
                <a:rPr lang="sv-SE" sz="1800" b="1" dirty="0">
                  <a:solidFill>
                    <a:srgbClr val="0070C0"/>
                  </a:solidFill>
                  <a:latin typeface="+mj-lt"/>
                </a:rPr>
                <a:t>Dies overnight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30001B-F3BA-AD31-26BA-DA82BCDB5CC5}"/>
                </a:ext>
              </a:extLst>
            </p:cNvPr>
            <p:cNvSpPr txBox="1"/>
            <p:nvPr/>
          </p:nvSpPr>
          <p:spPr>
            <a:xfrm>
              <a:off x="747504" y="4748433"/>
              <a:ext cx="1219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Jackson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4C00B91-0F3D-11BB-8252-BCC364E76156}"/>
              </a:ext>
            </a:extLst>
          </p:cNvPr>
          <p:cNvSpPr txBox="1"/>
          <p:nvPr/>
        </p:nvSpPr>
        <p:spPr>
          <a:xfrm>
            <a:off x="5889057" y="330100"/>
            <a:ext cx="5071708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sv-SE" b="1" spc="-100" dirty="0">
                <a:solidFill>
                  <a:schemeClr val="bg1"/>
                </a:solidFill>
              </a:rPr>
              <a:t>Our patients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6ACD7-808E-8272-EA8E-61150221414F}"/>
              </a:ext>
            </a:extLst>
          </p:cNvPr>
          <p:cNvSpPr txBox="1"/>
          <p:nvPr/>
        </p:nvSpPr>
        <p:spPr>
          <a:xfrm>
            <a:off x="5962402" y="1076150"/>
            <a:ext cx="48507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Why did they die?</a:t>
            </a:r>
          </a:p>
          <a:p>
            <a:r>
              <a:rPr lang="en-US" sz="2400" dirty="0"/>
              <a:t>Lack of obstetric/trauma/malaria care? </a:t>
            </a:r>
          </a:p>
          <a:p>
            <a:endParaRPr lang="en-US" sz="2400" dirty="0"/>
          </a:p>
          <a:p>
            <a:r>
              <a:rPr lang="en-US" sz="2400" dirty="0"/>
              <a:t>- Maybe not. </a:t>
            </a:r>
          </a:p>
        </p:txBody>
      </p:sp>
    </p:spTree>
    <p:extLst>
      <p:ext uri="{BB962C8B-B14F-4D97-AF65-F5344CB8AC3E}">
        <p14:creationId xmlns:p14="http://schemas.microsoft.com/office/powerpoint/2010/main" val="16135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CA816-A0CF-23E0-E712-F8E5D3BC6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2249-9021-ABA1-BD1D-B60E0DC9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171678"/>
            <a:ext cx="10991144" cy="1258323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The burden of Critical illness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8606E-6C82-C09D-416D-3523095B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3ED642-D20E-DA27-7168-2B1E46A9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347" b="81388"/>
          <a:stretch/>
        </p:blipFill>
        <p:spPr>
          <a:xfrm>
            <a:off x="108198" y="1529234"/>
            <a:ext cx="1962973" cy="77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556D-8467-D990-9C53-6F781ADA2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1" t="16466" r="10691" b="6729"/>
          <a:stretch/>
        </p:blipFill>
        <p:spPr>
          <a:xfrm>
            <a:off x="116438" y="2290854"/>
            <a:ext cx="6451628" cy="32411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50ED1-198C-D84A-C0E3-F07B183A88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957"/>
          <a:stretch/>
        </p:blipFill>
        <p:spPr>
          <a:xfrm>
            <a:off x="4611079" y="5009322"/>
            <a:ext cx="7472723" cy="17851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A7819-8864-CC90-8177-B00F6685A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1" y="2290855"/>
            <a:ext cx="4639874" cy="1839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02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90FF2-F3D6-A788-8BBF-50E06C387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F888-1AD7-1618-50CD-D7776EE6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en-US" dirty="0"/>
              <a:t>Where are the critically ill Patients ?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77820-246E-AC95-A6CF-B1A0078C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6564-3F87-9015-FF4F-11E4FCCA0D19}"/>
              </a:ext>
            </a:extLst>
          </p:cNvPr>
          <p:cNvSpPr txBox="1"/>
          <p:nvPr/>
        </p:nvSpPr>
        <p:spPr>
          <a:xfrm>
            <a:off x="369146" y="1902825"/>
            <a:ext cx="6777209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Critical illness occurs throughout health systems</a:t>
            </a:r>
          </a:p>
          <a:p>
            <a:pPr marL="803275" indent="-342900" fontAlgn="base">
              <a:spcBef>
                <a:spcPts val="400"/>
              </a:spcBef>
              <a:buBlip>
                <a:blip r:embed="rId3"/>
              </a:buBlip>
            </a:pPr>
            <a:r>
              <a:rPr lang="en-US" sz="20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In emergency units, general wards, theatres, HDUs, ICUs and in the community</a:t>
            </a:r>
            <a:endParaRPr lang="en-US" sz="2000" dirty="0">
              <a:solidFill>
                <a:srgbClr val="292934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BC608-464F-D93E-4547-C920C159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91" y="1731173"/>
            <a:ext cx="3636763" cy="3968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31BC65-3797-A586-E379-44939C680E4B}"/>
              </a:ext>
            </a:extLst>
          </p:cNvPr>
          <p:cNvSpPr txBox="1"/>
          <p:nvPr/>
        </p:nvSpPr>
        <p:spPr>
          <a:xfrm>
            <a:off x="-112924" y="3429000"/>
            <a:ext cx="7362023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fontAlgn="base">
              <a:spcBef>
                <a:spcPts val="400"/>
              </a:spcBef>
            </a:pPr>
            <a:r>
              <a:rPr lang="en-US" sz="2400" b="0" i="0" u="none" strike="noStrike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Among in-patients, most critically ill patients are cared for in general wards</a:t>
            </a: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97 % of critically-ill in-patients in Malawi are in the general wards</a:t>
            </a:r>
            <a:endParaRPr lang="en-US" sz="2400" dirty="0">
              <a:solidFill>
                <a:srgbClr val="292934"/>
              </a:solidFill>
              <a:latin typeface="Aptos" panose="020B0004020202020204" pitchFamily="34" charset="0"/>
            </a:endParaRP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aseline="30000" dirty="0">
                <a:solidFill>
                  <a:srgbClr val="292934"/>
                </a:solidFill>
                <a:latin typeface="Aptos" panose="020B0004020202020204" pitchFamily="34" charset="0"/>
              </a:rPr>
              <a:t>83</a:t>
            </a: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% of critically-ill in-patients in Sweden are in the general wards</a:t>
            </a:r>
          </a:p>
          <a:p>
            <a:pPr marL="1543050" indent="-457200" rtl="0" fontAlgn="base">
              <a:spcBef>
                <a:spcPts val="480"/>
              </a:spcBef>
              <a:spcAft>
                <a:spcPts val="0"/>
              </a:spcAft>
              <a:buBlip>
                <a:blip r:embed="rId3"/>
              </a:buBlip>
            </a:pPr>
            <a:r>
              <a:rPr lang="en-US" sz="2400" b="0" i="0" u="none" strike="noStrike" baseline="30000" dirty="0">
                <a:solidFill>
                  <a:srgbClr val="292934"/>
                </a:solidFill>
                <a:effectLst/>
                <a:latin typeface="Aptos" panose="020B0004020202020204" pitchFamily="34" charset="0"/>
              </a:rPr>
              <a:t>68.6% of in-patients in African Hospitals are in general ward</a:t>
            </a:r>
          </a:p>
        </p:txBody>
      </p:sp>
    </p:spTree>
    <p:extLst>
      <p:ext uri="{BB962C8B-B14F-4D97-AF65-F5344CB8AC3E}">
        <p14:creationId xmlns:p14="http://schemas.microsoft.com/office/powerpoint/2010/main" val="185668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8C99-2176-7B95-5367-49084D06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352C-2128-6349-9A8D-F599E7A4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0" y="205298"/>
            <a:ext cx="10991144" cy="1204862"/>
          </a:xfrm>
          <a:ln w="9525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/>
              <a:t>Is critical care currently provided?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63A3-AE1B-97F0-F284-3A82B738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1" t="13924" r="7859" b="6887"/>
          <a:stretch/>
        </p:blipFill>
        <p:spPr>
          <a:xfrm>
            <a:off x="342088" y="171678"/>
            <a:ext cx="489622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94E59-A998-1B72-2D05-6D3926B9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69" b="52354"/>
          <a:stretch/>
        </p:blipFill>
        <p:spPr>
          <a:xfrm>
            <a:off x="457355" y="2587954"/>
            <a:ext cx="11456099" cy="24292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DD883-D508-5C72-D976-61DDA784B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0" y="1497241"/>
            <a:ext cx="196308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92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14288</TotalTime>
  <Words>1091</Words>
  <Application>Microsoft Office PowerPoint</Application>
  <PresentationFormat>Widescreen</PresentationFormat>
  <Paragraphs>184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Courier New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Critical illness</vt:lpstr>
      <vt:lpstr>Critical Care and Resources for Critical care</vt:lpstr>
      <vt:lpstr>PowerPoint Presentation</vt:lpstr>
      <vt:lpstr>The burden of Critical illness</vt:lpstr>
      <vt:lpstr>Where are the critically ill Patients ?</vt:lpstr>
      <vt:lpstr>Is critical care currently provided?</vt:lpstr>
      <vt:lpstr>Is critical care currently provided?</vt:lpstr>
      <vt:lpstr>The Solution </vt:lpstr>
      <vt:lpstr>The Concept of Essential Emergency and Critical Care (EECC)</vt:lpstr>
      <vt:lpstr>Essential Emergency and Critical Care</vt:lpstr>
      <vt:lpstr>EECC conceptual framework</vt:lpstr>
      <vt:lpstr>Critical care: levels of complexity and cost</vt:lpstr>
      <vt:lpstr>Consensus around the content of EECC</vt:lpstr>
      <vt:lpstr>EECC clinical processes </vt:lpstr>
      <vt:lpstr>Consensus around the content of EECC</vt:lpstr>
      <vt:lpstr>Principles of EECC</vt:lpstr>
      <vt:lpstr>Current state </vt:lpstr>
      <vt:lpstr>ICU scale up vs EECC scale up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godfrey barabona</dc:creator>
  <cp:lastModifiedBy>godfrey barabona</cp:lastModifiedBy>
  <cp:revision>2</cp:revision>
  <dcterms:created xsi:type="dcterms:W3CDTF">2025-04-02T13:54:00Z</dcterms:created>
  <dcterms:modified xsi:type="dcterms:W3CDTF">2025-04-23T08:18:55Z</dcterms:modified>
</cp:coreProperties>
</file>